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58" r:id="rId11"/>
    <p:sldId id="268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6A095-7D9A-48E1-8555-88B4460DBC00}" type="datetimeFigureOut">
              <a:rPr lang="is-IS" smtClean="0"/>
              <a:pPr/>
              <a:t>13.11.2009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0B80-18C8-49C1-B866-401A59A60C30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6A095-7D9A-48E1-8555-88B4460DBC00}" type="datetimeFigureOut">
              <a:rPr lang="is-IS" smtClean="0"/>
              <a:pPr/>
              <a:t>13.11.2009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0B80-18C8-49C1-B866-401A59A60C30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6A095-7D9A-48E1-8555-88B4460DBC00}" type="datetimeFigureOut">
              <a:rPr lang="is-IS" smtClean="0"/>
              <a:pPr/>
              <a:t>13.11.2009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0B80-18C8-49C1-B866-401A59A60C30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6A095-7D9A-48E1-8555-88B4460DBC00}" type="datetimeFigureOut">
              <a:rPr lang="is-IS" smtClean="0"/>
              <a:pPr/>
              <a:t>13.11.2009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0B80-18C8-49C1-B866-401A59A60C30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6A095-7D9A-48E1-8555-88B4460DBC00}" type="datetimeFigureOut">
              <a:rPr lang="is-IS" smtClean="0"/>
              <a:pPr/>
              <a:t>13.11.2009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0B80-18C8-49C1-B866-401A59A60C30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6A095-7D9A-48E1-8555-88B4460DBC00}" type="datetimeFigureOut">
              <a:rPr lang="is-IS" smtClean="0"/>
              <a:pPr/>
              <a:t>13.11.2009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0B80-18C8-49C1-B866-401A59A60C30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6A095-7D9A-48E1-8555-88B4460DBC00}" type="datetimeFigureOut">
              <a:rPr lang="is-IS" smtClean="0"/>
              <a:pPr/>
              <a:t>13.11.2009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0B80-18C8-49C1-B866-401A59A60C30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6A095-7D9A-48E1-8555-88B4460DBC00}" type="datetimeFigureOut">
              <a:rPr lang="is-IS" smtClean="0"/>
              <a:pPr/>
              <a:t>13.11.2009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0B80-18C8-49C1-B866-401A59A60C30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6A095-7D9A-48E1-8555-88B4460DBC00}" type="datetimeFigureOut">
              <a:rPr lang="is-IS" smtClean="0"/>
              <a:pPr/>
              <a:t>13.11.2009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0B80-18C8-49C1-B866-401A59A60C30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6A095-7D9A-48E1-8555-88B4460DBC00}" type="datetimeFigureOut">
              <a:rPr lang="is-IS" smtClean="0"/>
              <a:pPr/>
              <a:t>13.11.2009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0B80-18C8-49C1-B866-401A59A60C30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6A095-7D9A-48E1-8555-88B4460DBC00}" type="datetimeFigureOut">
              <a:rPr lang="is-IS" smtClean="0"/>
              <a:pPr/>
              <a:t>13.11.2009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0B80-18C8-49C1-B866-401A59A60C30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6A095-7D9A-48E1-8555-88B4460DBC00}" type="datetimeFigureOut">
              <a:rPr lang="is-IS" smtClean="0"/>
              <a:pPr/>
              <a:t>13.11.2009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C0B80-18C8-49C1-B866-401A59A60C30}" type="slidenum">
              <a:rPr lang="is-IS" smtClean="0"/>
              <a:pPr/>
              <a:t>‹#›</a:t>
            </a:fld>
            <a:endParaRPr 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s-IS" dirty="0" smtClean="0"/>
              <a:t>Getraun í tilefni af norrænum loftslagsdegi 11. nóvember 2009</a:t>
            </a:r>
            <a:endParaRPr lang="is-I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s-IS" dirty="0" smtClean="0">
                <a:solidFill>
                  <a:srgbClr val="FF0000"/>
                </a:solidFill>
              </a:rPr>
              <a:t>Á þeim skýjum sem voru með rangar yrðingar hafa rétt svör verið skrifað inn á með rauðu</a:t>
            </a:r>
            <a:endParaRPr lang="is-I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495425" y="1085850"/>
            <a:ext cx="6577037" cy="4914918"/>
          </a:xfrm>
          <a:prstGeom prst="cloudCallout">
            <a:avLst>
              <a:gd name="adj1" fmla="val -29750"/>
              <a:gd name="adj2" fmla="val -41176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Stofa 21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Bílvél knúin metangasi er um 10 % 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</a:rPr>
              <a:t>(50 %)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hljóðlátari en hefðbundin díselvél.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    Rétt 		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    Rangt</a:t>
            </a:r>
            <a:endParaRPr kumimoji="0" lang="is-I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Norrænn loftslagsdagur</a:t>
            </a:r>
            <a:endParaRPr kumimoji="0" lang="is-I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642910" y="714356"/>
            <a:ext cx="7572428" cy="4819659"/>
          </a:xfrm>
          <a:prstGeom prst="cloudCallout">
            <a:avLst>
              <a:gd name="adj1" fmla="val -31231"/>
              <a:gd name="adj2" fmla="val -32912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Stofa 23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Notkun ósoneyðandi efna hefur minnkað um 95 % frá því að bann við notkun þeirra var sett.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Rétt 		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Rangt</a:t>
            </a: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Norrænn loftslagsdagur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571472" y="571481"/>
            <a:ext cx="8001055" cy="5715040"/>
          </a:xfrm>
          <a:prstGeom prst="cloudCallout">
            <a:avLst>
              <a:gd name="adj1" fmla="val -32769"/>
              <a:gd name="adj2" fmla="val -4278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Stofa 24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Styrkur CO</a:t>
            </a:r>
            <a:r>
              <a:rPr kumimoji="0" lang="is-I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2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í andrúmslofti er nú 387 ppm. Haft er eftir vísindamönnum að það magn af kolefni í andrúmslofti sem sé öruggt fyrir andrúmsloftið sé 350 ppm.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Rétt 		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Rangt</a:t>
            </a: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Norrænn loftslagsdagur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428596" y="428604"/>
            <a:ext cx="8072494" cy="5643602"/>
          </a:xfrm>
          <a:prstGeom prst="cloudCallout">
            <a:avLst>
              <a:gd name="adj1" fmla="val -31620"/>
              <a:gd name="adj2" fmla="val -2353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Stofa 26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Mælingar benda til þess að innan við 10 % rykagnamengunar að vetri eigi rætur að rekja til útblásturs. Afgangurinn er að mestu vegna vegslits og uppblásturs.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Rétt 		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Rangt</a:t>
            </a: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Norrænn loftslagsdagur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714348" y="714356"/>
            <a:ext cx="8072494" cy="5286412"/>
          </a:xfrm>
          <a:prstGeom prst="cloudCallout">
            <a:avLst>
              <a:gd name="adj1" fmla="val -24111"/>
              <a:gd name="adj2" fmla="val -40861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Stofa 30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Lífdísel = Olía úr dýrafitu + bensín 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</a:rPr>
              <a:t>(dísel)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Rétt 		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Rangt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Norrænn loftslagsdagur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357158" y="500042"/>
            <a:ext cx="8358246" cy="5929353"/>
          </a:xfrm>
          <a:prstGeom prst="cloudCallout">
            <a:avLst>
              <a:gd name="adj1" fmla="val -27796"/>
              <a:gd name="adj2" fmla="val -42944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Stofa 31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Þeir orkuberar sem nefndir hafa verið til að leysa olíuna af hólmi á Íslandi eru lífrænt eldsneyti eins og metangas, rafmagn sem geymt er á rafhlöðum, vetni og annað gervieldsneyti unnið úr vetni og kolefni t.d. svonefnd Fischer-Tropsch-gerviolía og metanól. 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Char char=""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Rétt 		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Rangt</a:t>
            </a: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tabLst/>
            </a:pPr>
            <a:r>
              <a:rPr kumimoji="0" lang="is-I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Norrænn loftslagsdagur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876300" y="663575"/>
            <a:ext cx="7196162" cy="5265755"/>
          </a:xfrm>
          <a:prstGeom prst="cloudCallout">
            <a:avLst>
              <a:gd name="adj1" fmla="val -24111"/>
              <a:gd name="adj2" fmla="val -40861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Stofa 34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Útstreymi gróðurhúsalofttegunda er tvíþætt á Íslandi, af mannavöldum og náttúrlegt.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Rétt 		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Rangt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Norrænn loftslagsdagur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928662" y="785794"/>
            <a:ext cx="7000924" cy="5070487"/>
          </a:xfrm>
          <a:prstGeom prst="cloudCallout">
            <a:avLst>
              <a:gd name="adj1" fmla="val -24111"/>
              <a:gd name="adj2" fmla="val -40861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Stofa 41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Á tímabilinu 1999 til 2005 jókst losun gróðurhúsalofttegunda í Reykjavík um 3 % 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</a:rPr>
              <a:t>(30 %)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.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Rétt 		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Rangt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Norrænn loftslagsdagur</a:t>
            </a:r>
            <a:endParaRPr kumimoji="0" lang="is-I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923924" y="855663"/>
            <a:ext cx="7291413" cy="5216543"/>
          </a:xfrm>
          <a:prstGeom prst="cloudCallout">
            <a:avLst>
              <a:gd name="adj1" fmla="val -26593"/>
              <a:gd name="adj2" fmla="val -42074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Stofa 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Blý er mjög eitraður málmur. Stórir skammtar af því skaða heila og taugar, einkum í börnum sem eru að vaxa og þroskast. Byrjað var að flytja blýlaust bensín til Íslands árið 1988.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    Rétt 		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    Rangt</a:t>
            </a: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Norrænn loftslagsdagur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428596" y="852488"/>
            <a:ext cx="8286808" cy="5434032"/>
          </a:xfrm>
          <a:prstGeom prst="cloudCallout">
            <a:avLst>
              <a:gd name="adj1" fmla="val -24111"/>
              <a:gd name="adj2" fmla="val -40861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Stofa 45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Hvarfakútar á bílum þola 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</a:rPr>
              <a:t>(þola ekki</a:t>
            </a:r>
            <a:r>
              <a:rPr kumimoji="0" lang="is-IS" sz="24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</a:rPr>
              <a:t> ) 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blý.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Rétt 		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Rangt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Norrænn loftslagsdagur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1190624" y="609600"/>
            <a:ext cx="7024714" cy="4676788"/>
          </a:xfrm>
          <a:prstGeom prst="cloudCallout">
            <a:avLst>
              <a:gd name="adj1" fmla="val -30449"/>
              <a:gd name="adj2" fmla="val -41435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Stofa 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Gróðurhúsalofttegundir hafa þann eiginleika að hleypa geislun sólar í gegnum sig. 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Rétt 		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Rangt</a:t>
            </a: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Norrænn loftslagsdagur</a:t>
            </a:r>
            <a:endParaRPr kumimoji="0" lang="is-I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1538" y="857232"/>
            <a:ext cx="7286676" cy="5284801"/>
          </a:xfrm>
          <a:prstGeom prst="cloudCallout">
            <a:avLst>
              <a:gd name="adj1" fmla="val -24111"/>
              <a:gd name="adj2" fmla="val -40861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Stofa 47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Árlega myndar meðalbíll fjórfalda þyngd sína af koltvíoxíði.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    Rétt 		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    Rangt</a:t>
            </a: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Norrænn loftslagsdagur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857224" y="357166"/>
            <a:ext cx="7715304" cy="5795975"/>
          </a:xfrm>
          <a:prstGeom prst="cloudCallout">
            <a:avLst>
              <a:gd name="adj1" fmla="val -26889"/>
              <a:gd name="adj2" fmla="val -3641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Stofa 50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Hvarfakútar er búnaður sem dregur úr þeirri mengun sem veldur súru regni og svokallaðri reykþoku í mörgum stórborgum. Hins vegar minnkar hann ekki magn koltvíoxíðs sem berst frá bílum.</a:t>
            </a:r>
            <a:endParaRPr kumimoji="0" lang="is-I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Rétt 		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Rangt</a:t>
            </a: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Norrænn loftslagsdagur</a:t>
            </a:r>
            <a:endParaRPr kumimoji="0" lang="is-I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700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714349" y="642918"/>
            <a:ext cx="7572428" cy="5643602"/>
          </a:xfrm>
          <a:prstGeom prst="cloudCallout">
            <a:avLst>
              <a:gd name="adj1" fmla="val -25940"/>
              <a:gd name="adj2" fmla="val -42000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Stofa 53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Með því að eyða trjám erum við að eyðileggja bestu náttúrlegu vörnina gegn gróðurhúsaáhrifum. 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Rétt 		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Rangt</a:t>
            </a: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Norrænn loftslagsdagur</a:t>
            </a:r>
            <a:endParaRPr kumimoji="0" lang="is-I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642910" y="571480"/>
            <a:ext cx="8001056" cy="5715041"/>
          </a:xfrm>
          <a:prstGeom prst="cloudCallout">
            <a:avLst>
              <a:gd name="adj1" fmla="val -25940"/>
              <a:gd name="adj2" fmla="val -42000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Stofa 55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Lofthjúpur umlykur alla jörðina. Í honum eru fjölmargar lofttegundir en aðallega súrefni 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</a:rPr>
              <a:t>(nitur)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(78 %) og nitur 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</a:rPr>
              <a:t>(súrefni)</a:t>
            </a:r>
            <a:r>
              <a:rPr kumimoji="0" lang="is-IS" sz="24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</a:rPr>
              <a:t> 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(21 %). 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Rétt 		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Rangt</a:t>
            </a: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Norrænn loftslagsdagur</a:t>
            </a:r>
            <a:endParaRPr kumimoji="0" lang="is-I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571472" y="571480"/>
            <a:ext cx="7715304" cy="5448310"/>
          </a:xfrm>
          <a:prstGeom prst="cloudCallout">
            <a:avLst>
              <a:gd name="adj1" fmla="val -26667"/>
              <a:gd name="adj2" fmla="val -36218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Stofa 57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Hvarfakútar eru gerðir úr sjaldgæfum málmum sem þarf að grafa eftir en námugröftur getur haft í för með sér eyðingu regnskóga og önnur neikvæð áhrif á umhverfið.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Rétt 		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Rangt</a:t>
            </a: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Norrænn loftslagsdagur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714348" y="714356"/>
            <a:ext cx="7358114" cy="5476887"/>
          </a:xfrm>
          <a:prstGeom prst="cloudCallout">
            <a:avLst>
              <a:gd name="adj1" fmla="val -25940"/>
              <a:gd name="adj2" fmla="val -42000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Stofa 58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Bruni skóga leiðir til myndunar á gífurlegu magni af koltvíoxíði sem berst út í andrúmsloftið og eykur gróðurhúsaáhrifin. 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Rétt 		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Rangt</a:t>
            </a: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Norrænn loftslagsdagur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7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357158" y="428604"/>
            <a:ext cx="8501090" cy="5715039"/>
          </a:xfrm>
          <a:prstGeom prst="cloudCallout">
            <a:avLst>
              <a:gd name="adj1" fmla="val -32139"/>
              <a:gd name="adj2" fmla="val -38296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Stofa 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Bensínvélar mynda nituroxíð sem orsakar súrt regn, koleinoxíð sem er eiturefni sem drepur fólk andi það að sér útblástursreyk og koltvíoxíð sem er helsti valdur að gróðurhúsaáhrifum. 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Rétt 		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Rangt</a:t>
            </a: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Norrænn loftslagsdagur</a:t>
            </a:r>
            <a:endParaRPr kumimoji="0" lang="is-I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357158" y="571480"/>
            <a:ext cx="8358246" cy="5786478"/>
          </a:xfrm>
          <a:prstGeom prst="cloudCallout">
            <a:avLst>
              <a:gd name="adj1" fmla="val -31426"/>
              <a:gd name="adj2" fmla="val -30694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Smíðastofa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Tvinnbílar (blendingsbílar) hafa rafmótor og brennsluvél (rafhlöðu og bensíngeymi) til að keyra.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Rétt 		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Rangt</a:t>
            </a: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Norrænn loftslagsdagur</a:t>
            </a:r>
            <a:endParaRPr kumimoji="0" lang="is-I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571472" y="571480"/>
            <a:ext cx="8001056" cy="5786478"/>
          </a:xfrm>
          <a:prstGeom prst="cloudCallout">
            <a:avLst>
              <a:gd name="adj1" fmla="val -27134"/>
              <a:gd name="adj2" fmla="val -32398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Dansstofa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Útblástur koltvísýrings sem veldur m.a. svokölluðum gróðurhúsaáhrifum er meiri 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</a:rPr>
              <a:t>(minni)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frá bílvél sem knúin er metangasi en úr díselbílum. 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Char char=""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Rétt 		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Rangt</a:t>
            </a: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tabLst/>
            </a:pPr>
            <a:endParaRPr kumimoji="0" lang="is-IS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tabLst/>
            </a:pPr>
            <a:r>
              <a:rPr kumimoji="0" lang="is-I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Norrænn loftslagsdagur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857224" y="571480"/>
            <a:ext cx="7643866" cy="5643602"/>
          </a:xfrm>
          <a:prstGeom prst="cloudCallout">
            <a:avLst>
              <a:gd name="adj1" fmla="val -30486"/>
              <a:gd name="adj2" fmla="val -31380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Stofa 11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Gróðurhúsalofttegundir endurvarpa varmageislun jarðarinnar og stuðla þannig að svokölluðum gróðurhúsaáhrifum. 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Rétt 		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Rangt</a:t>
            </a: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Norrænn loftslagsdagur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1085850" y="722313"/>
            <a:ext cx="7129488" cy="5064141"/>
          </a:xfrm>
          <a:prstGeom prst="cloudCallout">
            <a:avLst>
              <a:gd name="adj1" fmla="val -30625"/>
              <a:gd name="adj2" fmla="val -41574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Stofa 13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Dagur ósonlagsins er 16. september.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Rétt 		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Rangt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Norrænn loftslagsdagur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1133475" y="617538"/>
            <a:ext cx="7081863" cy="5311792"/>
          </a:xfrm>
          <a:prstGeom prst="cloudCallout">
            <a:avLst>
              <a:gd name="adj1" fmla="val -31361"/>
              <a:gd name="adj2" fmla="val -41662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Stofa 15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Sala úðabrúsa sem innihalda ósoneyðandi efni var bönnuð frá og með 1. júní 2009 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</a:rPr>
              <a:t>(1990)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Rétt 		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Rangt</a:t>
            </a: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Norrænn loftslagsdagur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571472" y="571480"/>
            <a:ext cx="8143932" cy="5500726"/>
          </a:xfrm>
          <a:prstGeom prst="cloudCallout">
            <a:avLst>
              <a:gd name="adj1" fmla="val -32019"/>
              <a:gd name="adj2" fmla="val -31296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Stofa 16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Montrealbókunin um verndun ósonlagsins er talin vera árangursríkasti alþjóðasamningur sem gerður hefur verið á sviði umhverfismála. 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Rétt 		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</a:t>
            </a:r>
            <a:r>
              <a:rPr kumimoji="0" lang="is-I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Rangt</a:t>
            </a: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is-IS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457200" marR="0" lvl="1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s-I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Norrænn loftslagsdagur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601</Words>
  <Application>Microsoft Office PowerPoint</Application>
  <PresentationFormat>On-screen Show (4:3)</PresentationFormat>
  <Paragraphs>142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Getraun í tilefni af norrænum loftslagsdegi 11. nóvember 2009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Getraun í tilefni af norrænum loftslagsdegi 11. nóvember 2009</dc:title>
  <dc:creator>Hafdís Kristjánsdóttir</dc:creator>
  <cp:lastModifiedBy>Hafdís Kristjánsdóttir</cp:lastModifiedBy>
  <cp:revision>4</cp:revision>
  <dcterms:created xsi:type="dcterms:W3CDTF">2009-11-12T13:57:20Z</dcterms:created>
  <dcterms:modified xsi:type="dcterms:W3CDTF">2009-11-13T09:36:35Z</dcterms:modified>
</cp:coreProperties>
</file>