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sldIdLst>
    <p:sldId id="256" r:id="rId2"/>
    <p:sldId id="257" r:id="rId3"/>
    <p:sldId id="263" r:id="rId4"/>
    <p:sldId id="262" r:id="rId5"/>
    <p:sldId id="258" r:id="rId6"/>
    <p:sldId id="259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32" autoAdjust="0"/>
  </p:normalViewPr>
  <p:slideViewPr>
    <p:cSldViewPr>
      <p:cViewPr>
        <p:scale>
          <a:sx n="94" d="100"/>
          <a:sy n="94" d="100"/>
        </p:scale>
        <p:origin x="-882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s-I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Sheet1!$B$13:$K$13</c:f>
              <c:strCache>
                <c:ptCount val="10"/>
                <c:pt idx="0">
                  <c:v>Fyrir innleiðingu SMT</c:v>
                </c:pt>
                <c:pt idx="1">
                  <c:v>Eftir 6 mánuði</c:v>
                </c:pt>
                <c:pt idx="2">
                  <c:v>Eftir 1 ár</c:v>
                </c:pt>
                <c:pt idx="3">
                  <c:v>Eftir 2 ár</c:v>
                </c:pt>
                <c:pt idx="4">
                  <c:v>Eftirf 3 ár</c:v>
                </c:pt>
                <c:pt idx="5">
                  <c:v>Eftir 4 ár</c:v>
                </c:pt>
                <c:pt idx="6">
                  <c:v>Eftir 5 ár</c:v>
                </c:pt>
                <c:pt idx="7">
                  <c:v>Eftir 6 ár</c:v>
                </c:pt>
                <c:pt idx="8">
                  <c:v>Eftir 7 ár</c:v>
                </c:pt>
                <c:pt idx="9">
                  <c:v>Eftir 8 ár</c:v>
                </c:pt>
              </c:strCache>
            </c:strRef>
          </c:cat>
          <c:val>
            <c:numRef>
              <c:f>Sheet1!$B$14:$K$14</c:f>
              <c:numCache>
                <c:formatCode>General</c:formatCode>
                <c:ptCount val="10"/>
                <c:pt idx="0">
                  <c:v>53</c:v>
                </c:pt>
                <c:pt idx="1">
                  <c:v>70.5</c:v>
                </c:pt>
                <c:pt idx="2">
                  <c:v>88.2</c:v>
                </c:pt>
                <c:pt idx="3">
                  <c:v>87.6</c:v>
                </c:pt>
                <c:pt idx="4">
                  <c:v>91.8</c:v>
                </c:pt>
                <c:pt idx="5">
                  <c:v>90.7</c:v>
                </c:pt>
                <c:pt idx="6">
                  <c:v>92.4</c:v>
                </c:pt>
                <c:pt idx="7">
                  <c:v>97</c:v>
                </c:pt>
                <c:pt idx="8">
                  <c:v>96.2</c:v>
                </c:pt>
                <c:pt idx="9">
                  <c:v>100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2812416"/>
        <c:axId val="38926592"/>
      </c:barChart>
      <c:catAx>
        <c:axId val="32812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s-IS"/>
          </a:p>
        </c:txPr>
        <c:crossAx val="38926592"/>
        <c:crosses val="autoZero"/>
        <c:auto val="1"/>
        <c:lblAlgn val="ctr"/>
        <c:lblOffset val="100"/>
        <c:noMultiLvlLbl val="0"/>
      </c:catAx>
      <c:valAx>
        <c:axId val="389265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2812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s-I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FBF40C-2930-4E82-A6C1-21449D6A33E3}" type="datetimeFigureOut">
              <a:rPr lang="en-US" smtClean="0"/>
              <a:pPr>
                <a:defRPr/>
              </a:pPr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8809E-2770-44DA-95C0-DD5F35D54F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29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6A5A66-4CAD-43DC-9E78-559EEC1E2153}" type="datetimeFigureOut">
              <a:rPr lang="en-US" smtClean="0"/>
              <a:pPr>
                <a:defRPr/>
              </a:pPr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0CB58A-D4F8-4EEC-843E-5BC923FF7E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42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A4717E-2228-4014-892E-37DB7B80FA46}" type="datetimeFigureOut">
              <a:rPr lang="en-US" smtClean="0"/>
              <a:pPr>
                <a:defRPr/>
              </a:pPr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2C1A87-E1C3-4D24-BC1D-66FCF71E85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58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0F519A-9F92-4A4E-8FCD-9059AA24C273}" type="datetimeFigureOut">
              <a:rPr lang="en-US" smtClean="0"/>
              <a:pPr>
                <a:defRPr/>
              </a:pPr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0E83B6-61BE-4F5E-BEF4-EE1EB622A8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702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8999D7-21C5-468E-B084-687621FFBA2E}" type="datetimeFigureOut">
              <a:rPr lang="en-US" smtClean="0"/>
              <a:pPr>
                <a:defRPr/>
              </a:pPr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5BADF0-79DF-42C6-B159-5BE04C2EDB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1749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0C342C-80FE-4AB9-AF9D-BA2239A2B585}" type="datetimeFigureOut">
              <a:rPr lang="en-US" smtClean="0"/>
              <a:pPr>
                <a:defRPr/>
              </a:pPr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6CB7E-57A7-4130-A400-6582F0D8C9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65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062B6A-2F59-4744-B75E-CAA5BD351C0C}" type="datetimeFigureOut">
              <a:rPr lang="en-US" smtClean="0"/>
              <a:pPr>
                <a:defRPr/>
              </a:pPr>
              <a:t>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F092C-F76C-401B-A035-810C5A6E4E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76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803584-5E45-4302-A597-056DA8C6489E}" type="datetimeFigureOut">
              <a:rPr lang="en-US" smtClean="0"/>
              <a:pPr>
                <a:defRPr/>
              </a:pPr>
              <a:t>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DFD713-4496-4605-8172-D6047D7628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02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87783C-3F2E-4757-BCED-70B19CE7079F}" type="datetimeFigureOut">
              <a:rPr lang="en-US" smtClean="0"/>
              <a:pPr>
                <a:defRPr/>
              </a:pPr>
              <a:t>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AD11A1-14E5-4747-A599-47FFAC1C6D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00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7541728-25CD-46E8-9EE8-0654B9B2CA7C}" type="datetimeFigureOut">
              <a:rPr lang="en-US" smtClean="0"/>
              <a:pPr>
                <a:defRPr/>
              </a:pPr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F716212-490E-47B9-B7E7-D1855B6BF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72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FADF8A-1CA7-40BB-8558-E7DC71FCDDA7}" type="datetimeFigureOut">
              <a:rPr lang="en-US" smtClean="0"/>
              <a:pPr>
                <a:defRPr/>
              </a:pPr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62A1FE-9575-45E6-B0AB-C100C93F3C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58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5BFFB39-3280-41CF-987F-DC7E38383F75}" type="datetimeFigureOut">
              <a:rPr lang="en-US" smtClean="0"/>
              <a:pPr>
                <a:defRPr/>
              </a:pPr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8E841D2-4B9A-4E8E-912E-6C4D2BCD58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43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1125538"/>
            <a:ext cx="7772400" cy="1439862"/>
          </a:xfrm>
        </p:spPr>
        <p:txBody>
          <a:bodyPr>
            <a:normAutofit fontScale="90000"/>
          </a:bodyPr>
          <a:lstStyle/>
          <a:p>
            <a:r>
              <a:rPr lang="en-US" smtClean="0"/>
              <a:t>SET listar</a:t>
            </a:r>
            <a:r>
              <a:rPr lang="is-IS" smtClean="0"/>
              <a:t> í Síðuskóla </a:t>
            </a:r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13315" name="Picture 2" descr="S:\Starfsfólk\LOGO_Síðu\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2781300"/>
            <a:ext cx="52578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Content Placeholder 3" descr="PLITUR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3568" y="107070"/>
            <a:ext cx="7920880" cy="61486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s-IS" dirty="0" smtClean="0"/>
              <a:t>SET- </a:t>
            </a:r>
            <a:r>
              <a:rPr lang="is-IS" dirty="0"/>
              <a:t>listar</a:t>
            </a:r>
            <a:br>
              <a:rPr lang="is-IS" dirty="0"/>
            </a:br>
            <a:r>
              <a:rPr lang="is-IS" dirty="0" err="1"/>
              <a:t>School-wide</a:t>
            </a:r>
            <a:r>
              <a:rPr lang="is-IS" dirty="0"/>
              <a:t> </a:t>
            </a:r>
            <a:r>
              <a:rPr lang="is-IS" dirty="0" err="1" smtClean="0"/>
              <a:t>Evaluation</a:t>
            </a:r>
            <a:r>
              <a:rPr lang="is-IS" dirty="0" smtClean="0"/>
              <a:t> </a:t>
            </a:r>
            <a:r>
              <a:rPr lang="is-IS" dirty="0" err="1"/>
              <a:t>Tool</a:t>
            </a:r>
            <a:endParaRPr lang="is-IS" dirty="0"/>
          </a:p>
        </p:txBody>
      </p:sp>
      <p:sp>
        <p:nvSpPr>
          <p:cNvPr id="3" name="Staðgengill efnis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s-IS" dirty="0" smtClean="0"/>
              <a:t>Reglur um söfnun gagna eru eftirfarandi: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is-IS" dirty="0" smtClean="0"/>
              <a:t>Framkvæmt áður en innleiðing </a:t>
            </a:r>
            <a:r>
              <a:rPr lang="is-IS" dirty="0" err="1" smtClean="0"/>
              <a:t>SMT-skólafærni</a:t>
            </a:r>
            <a:r>
              <a:rPr lang="is-IS" dirty="0" smtClean="0"/>
              <a:t> hefst.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is-IS" dirty="0" smtClean="0"/>
              <a:t>Framkvæmt 6-12 vikum eftir að innleiðing SMT skólafærni hefst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is-IS" dirty="0" smtClean="0"/>
              <a:t>Framkvæmt í nóvember á hverju ári</a:t>
            </a: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s-IS" sz="4000" dirty="0"/>
              <a:t>SET- listar</a:t>
            </a:r>
            <a:br>
              <a:rPr lang="is-IS" sz="4000" dirty="0"/>
            </a:br>
            <a:r>
              <a:rPr lang="is-IS" sz="4000" dirty="0" err="1"/>
              <a:t>School-wide</a:t>
            </a:r>
            <a:r>
              <a:rPr lang="is-IS" sz="4000" dirty="0"/>
              <a:t> </a:t>
            </a:r>
            <a:r>
              <a:rPr lang="is-IS" sz="4000" dirty="0" err="1"/>
              <a:t>Evaluation</a:t>
            </a:r>
            <a:r>
              <a:rPr lang="is-IS" sz="4000" dirty="0"/>
              <a:t> </a:t>
            </a:r>
            <a:r>
              <a:rPr lang="is-IS" sz="4000" dirty="0" err="1"/>
              <a:t>Tool</a:t>
            </a:r>
            <a:endParaRPr lang="is-IS" sz="4000" dirty="0"/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is-IS" smtClean="0"/>
              <a:t>Mælir hvernig verið er að vinna með neðsta lagið í SMT þríhyrningnum.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is-IS" smtClean="0"/>
              <a:t>Niðurstöðurnar notaðar til að endurskoða vinnuna, hvað þarf að bæta: t.d. ef nemendur þekkja ekki gildi skólans, starfsfólk hefur ekki kennt reglur, kennarar eru ekki sammála um hvað eru agavandamál og hvernig skuli vinna með þau ofl.</a:t>
            </a:r>
          </a:p>
          <a:p>
            <a:pPr>
              <a:lnSpc>
                <a:spcPct val="90000"/>
              </a:lnSpc>
            </a:pPr>
            <a:endParaRPr lang="is-IS" smtClean="0"/>
          </a:p>
          <a:p>
            <a:pPr>
              <a:lnSpc>
                <a:spcPct val="90000"/>
              </a:lnSpc>
            </a:pPr>
            <a:endParaRPr lang="is-I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is-IS" dirty="0" smtClean="0"/>
              <a:t>Samanburður milli ára</a:t>
            </a:r>
            <a:endParaRPr lang="en-US" dirty="0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4904676"/>
              </p:ext>
            </p:extLst>
          </p:nvPr>
        </p:nvGraphicFramePr>
        <p:xfrm>
          <a:off x="899592" y="1844823"/>
          <a:ext cx="6456040" cy="3965829"/>
        </p:xfrm>
        <a:graphic>
          <a:graphicData uri="http://schemas.openxmlformats.org/drawingml/2006/table">
            <a:tbl>
              <a:tblPr/>
              <a:tblGrid>
                <a:gridCol w="720080"/>
                <a:gridCol w="571128"/>
                <a:gridCol w="645604"/>
                <a:gridCol w="645604"/>
                <a:gridCol w="645604"/>
                <a:gridCol w="645604"/>
                <a:gridCol w="645604"/>
                <a:gridCol w="645604"/>
                <a:gridCol w="645604"/>
                <a:gridCol w="645604"/>
              </a:tblGrid>
              <a:tr h="195963"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maí.07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nóv.08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maí.09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nóv.10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nóv.11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nóv.12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nóv.13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nóv.14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</a:tr>
              <a:tr h="568487"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Fyrir innleiðslu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6 mánuði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1 ár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2 ár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3 ár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4 ár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5 ár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6 ár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7 ár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Eftir 8 ár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</a:tr>
              <a:tr h="388046"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88046"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88046"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88046"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62.5%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62.5%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88046"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37.5%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87.5%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88046"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87.5%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93.75%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88046"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9094"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5963"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arammi 3"/>
          <p:cNvSpPr txBox="1"/>
          <p:nvPr/>
        </p:nvSpPr>
        <p:spPr>
          <a:xfrm>
            <a:off x="1995314" y="771099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000" b="1" dirty="0" smtClean="0"/>
              <a:t>Heildarniðurstöður SET kannana</a:t>
            </a:r>
            <a:endParaRPr lang="is-IS" sz="2000" b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297522"/>
              </p:ext>
            </p:extLst>
          </p:nvPr>
        </p:nvGraphicFramePr>
        <p:xfrm>
          <a:off x="1043608" y="1916832"/>
          <a:ext cx="684076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il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Heimsóknin í janúar 2016</a:t>
            </a:r>
            <a:endParaRPr lang="is-IS" dirty="0"/>
          </a:p>
        </p:txBody>
      </p:sp>
      <p:sp>
        <p:nvSpPr>
          <p:cNvPr id="3" name="Staðgengill efn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0000" indent="-108000">
              <a:buFont typeface="Arial" panose="020B0604020202020204" pitchFamily="34" charset="0"/>
              <a:buChar char="•"/>
            </a:pPr>
            <a:r>
              <a:rPr lang="is-IS" sz="2400" dirty="0" smtClean="0"/>
              <a:t> Átti að vera nóv 2015 en frestaðist sökum anna </a:t>
            </a:r>
          </a:p>
          <a:p>
            <a:pPr marL="180000" indent="-108000">
              <a:buFont typeface="Arial" panose="020B0604020202020204" pitchFamily="34" charset="0"/>
              <a:buChar char="•"/>
            </a:pPr>
            <a:r>
              <a:rPr lang="is-IS" sz="2400" dirty="0" smtClean="0"/>
              <a:t> Viðmælendur á ólíkum aldri, ólík störf og bæði kyn</a:t>
            </a:r>
          </a:p>
          <a:p>
            <a:pPr marL="180000" indent="-108000">
              <a:buFont typeface="Arial" panose="020B0604020202020204" pitchFamily="34" charset="0"/>
              <a:buChar char="•"/>
            </a:pPr>
            <a:r>
              <a:rPr lang="is-IS" sz="2400" dirty="0"/>
              <a:t> </a:t>
            </a:r>
            <a:r>
              <a:rPr lang="is-IS" sz="2400" dirty="0" smtClean="0"/>
              <a:t>Heildarskor að meðaltali 100%</a:t>
            </a:r>
          </a:p>
          <a:p>
            <a:pPr marL="180000" indent="-108000">
              <a:buFont typeface="Arial" panose="020B0604020202020204" pitchFamily="34" charset="0"/>
              <a:buChar char="•"/>
            </a:pPr>
            <a:r>
              <a:rPr lang="is-IS" sz="2400" dirty="0" smtClean="0"/>
              <a:t> Nýr hrósmiðaleikur </a:t>
            </a:r>
            <a:r>
              <a:rPr lang="is-IS" sz="2400" dirty="0" smtClean="0">
                <a:sym typeface="Wingdings" panose="05000000000000000000" pitchFamily="2" charset="2"/>
              </a:rPr>
              <a:t></a:t>
            </a:r>
          </a:p>
          <a:p>
            <a:pPr marL="180000" indent="-108000">
              <a:buFont typeface="Arial" panose="020B0604020202020204" pitchFamily="34" charset="0"/>
              <a:buChar char="•"/>
            </a:pPr>
            <a:r>
              <a:rPr lang="is-IS" sz="2400" dirty="0">
                <a:sym typeface="Wingdings" panose="05000000000000000000" pitchFamily="2" charset="2"/>
              </a:rPr>
              <a:t> </a:t>
            </a:r>
            <a:r>
              <a:rPr lang="is-IS" sz="2400" dirty="0" smtClean="0">
                <a:sym typeface="Wingdings" panose="05000000000000000000" pitchFamily="2" charset="2"/>
              </a:rPr>
              <a:t>Aðspurðir þekktu 14 af 15 nemendum einkunnarorðin</a:t>
            </a:r>
          </a:p>
          <a:p>
            <a:pPr marL="180000" indent="-108000">
              <a:buFont typeface="Arial" panose="020B0604020202020204" pitchFamily="34" charset="0"/>
              <a:buChar char="•"/>
            </a:pPr>
            <a:r>
              <a:rPr lang="is-IS" sz="2400" dirty="0">
                <a:sym typeface="Wingdings" panose="05000000000000000000" pitchFamily="2" charset="2"/>
              </a:rPr>
              <a:t> </a:t>
            </a:r>
            <a:r>
              <a:rPr lang="is-IS" sz="2400" dirty="0" smtClean="0">
                <a:sym typeface="Wingdings" panose="05000000000000000000" pitchFamily="2" charset="2"/>
              </a:rPr>
              <a:t>Starfsfólk upplýst </a:t>
            </a:r>
            <a:r>
              <a:rPr lang="is-IS" sz="2400" smtClean="0">
                <a:sym typeface="Wingdings" panose="05000000000000000000" pitchFamily="2" charset="2"/>
              </a:rPr>
              <a:t>um </a:t>
            </a:r>
            <a:r>
              <a:rPr lang="is-IS" sz="2400" smtClean="0">
                <a:sym typeface="Wingdings" panose="05000000000000000000" pitchFamily="2" charset="2"/>
              </a:rPr>
              <a:t>skráningar </a:t>
            </a:r>
            <a:r>
              <a:rPr lang="is-IS" sz="2400" dirty="0" smtClean="0">
                <a:sym typeface="Wingdings" panose="05000000000000000000" pitchFamily="2" charset="2"/>
              </a:rPr>
              <a:t>2-4 sinnum á ári</a:t>
            </a:r>
          </a:p>
          <a:p>
            <a:pPr marL="180000" indent="-108000">
              <a:buFont typeface="Arial" panose="020B0604020202020204" pitchFamily="34" charset="0"/>
              <a:buChar char="•"/>
            </a:pPr>
            <a:r>
              <a:rPr lang="is-IS" sz="2400" dirty="0" smtClean="0">
                <a:sym typeface="Wingdings" panose="05000000000000000000" pitchFamily="2" charset="2"/>
              </a:rPr>
              <a:t> Allir starfsmenn þekkja til SMT stýrihóps sem er almennt  </a:t>
            </a:r>
          </a:p>
          <a:p>
            <a:pPr marL="72000" indent="0">
              <a:buNone/>
            </a:pPr>
            <a:r>
              <a:rPr lang="is-IS" sz="2400" dirty="0">
                <a:sym typeface="Wingdings" panose="05000000000000000000" pitchFamily="2" charset="2"/>
              </a:rPr>
              <a:t> </a:t>
            </a:r>
            <a:r>
              <a:rPr lang="is-IS" sz="2400" dirty="0" smtClean="0">
                <a:sym typeface="Wingdings" panose="05000000000000000000" pitchFamily="2" charset="2"/>
              </a:rPr>
              <a:t>  virkt og þverskurður af starfsmannahópunum</a:t>
            </a:r>
            <a:endParaRPr lang="is-IS" sz="2400" dirty="0" smtClean="0"/>
          </a:p>
        </p:txBody>
      </p:sp>
    </p:spTree>
    <p:extLst>
      <p:ext uri="{BB962C8B-B14F-4D97-AF65-F5344CB8AC3E}">
        <p14:creationId xmlns:p14="http://schemas.microsoft.com/office/powerpoint/2010/main" val="385747508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303</TotalTime>
  <Words>372</Words>
  <Application>Microsoft Office PowerPoint</Application>
  <PresentationFormat>Sýnt á skjá (4:3)</PresentationFormat>
  <Paragraphs>131</Paragraphs>
  <Slides>7</Slides>
  <Notes>0</Notes>
  <HiddenSlides>0</HiddenSlides>
  <MMClips>0</MMClips>
  <ScaleCrop>false</ScaleCrop>
  <HeadingPairs>
    <vt:vector size="4" baseType="variant">
      <vt:variant>
        <vt:lpstr>Þema</vt:lpstr>
      </vt:variant>
      <vt:variant>
        <vt:i4>1</vt:i4>
      </vt:variant>
      <vt:variant>
        <vt:lpstr>Skyggnutitlar</vt:lpstr>
      </vt:variant>
      <vt:variant>
        <vt:i4>7</vt:i4>
      </vt:variant>
    </vt:vector>
  </HeadingPairs>
  <TitlesOfParts>
    <vt:vector size="8" baseType="lpstr">
      <vt:lpstr>Retrospect</vt:lpstr>
      <vt:lpstr>SET listar í Síðuskóla </vt:lpstr>
      <vt:lpstr>PowerPoint-kynning</vt:lpstr>
      <vt:lpstr>SET- listar School-wide Evaluation Tool</vt:lpstr>
      <vt:lpstr>SET- listar School-wide Evaluation Tool</vt:lpstr>
      <vt:lpstr>Samanburður milli ára</vt:lpstr>
      <vt:lpstr>PowerPoint-kynning</vt:lpstr>
      <vt:lpstr>Heimsóknin í janúar 2016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 listakönnun í Síðuskóla haustið 2011</dc:title>
  <dc:creator>sigga</dc:creator>
  <cp:lastModifiedBy>Ólöf Inga Andrésdóttir</cp:lastModifiedBy>
  <cp:revision>42</cp:revision>
  <dcterms:created xsi:type="dcterms:W3CDTF">2012-02-01T20:27:17Z</dcterms:created>
  <dcterms:modified xsi:type="dcterms:W3CDTF">2016-01-28T15:39:45Z</dcterms:modified>
</cp:coreProperties>
</file>