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5" r:id="rId1"/>
  </p:sldMasterIdLst>
  <p:sldIdLst>
    <p:sldId id="256" r:id="rId2"/>
    <p:sldId id="257" r:id="rId3"/>
    <p:sldId id="263" r:id="rId4"/>
    <p:sldId id="262" r:id="rId5"/>
    <p:sldId id="258" r:id="rId6"/>
    <p:sldId id="259" r:id="rId7"/>
    <p:sldId id="264" r:id="rId8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532" autoAdjust="0"/>
  </p:normalViewPr>
  <p:slideViewPr>
    <p:cSldViewPr>
      <p:cViewPr varScale="1">
        <p:scale>
          <a:sx n="67" d="100"/>
          <a:sy n="67" d="100"/>
        </p:scale>
        <p:origin x="1392" y="60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oleObject" Target="file:///S:\Starfsf&#243;lk\SMT\SET%20listar\Haust%202014\&#250;rvinnsla%20&#225;ra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5.9169574107150485E-2"/>
          <c:y val="6.848736155752809E-2"/>
          <c:w val="0.87651332010118521"/>
          <c:h val="0.74285519999693506"/>
        </c:manualLayout>
      </c:layout>
      <c:barChart>
        <c:barDir val="col"/>
        <c:grouping val="clustered"/>
        <c:varyColors val="0"/>
        <c:ser>
          <c:idx val="0"/>
          <c:order val="0"/>
          <c:spPr>
            <a:gradFill>
              <a:gsLst>
                <a:gs pos="0">
                  <a:schemeClr val="accent1"/>
                </a:gs>
                <a:gs pos="100000">
                  <a:schemeClr val="accent1">
                    <a:lumMod val="84000"/>
                  </a:schemeClr>
                </a:gs>
              </a:gsLst>
              <a:lin ang="5400000" scaled="1"/>
            </a:gradFill>
            <a:ln>
              <a:noFill/>
            </a:ln>
            <a:effectLst>
              <a:outerShdw blurRad="76200" dir="18900000" sy="23000" kx="-1200000" algn="bl" rotWithShape="0">
                <a:prstClr val="black">
                  <a:alpha val="20000"/>
                </a:prstClr>
              </a:out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is-I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Sheet1!$B$13:$L$13</c:f>
              <c:strCache>
                <c:ptCount val="11"/>
                <c:pt idx="0">
                  <c:v>Fyrir innleiðingu SMT</c:v>
                </c:pt>
                <c:pt idx="1">
                  <c:v>Eftir 6 mánuði</c:v>
                </c:pt>
                <c:pt idx="2">
                  <c:v>Eftir 1 ár</c:v>
                </c:pt>
                <c:pt idx="3">
                  <c:v>Eftir 2 ár</c:v>
                </c:pt>
                <c:pt idx="4">
                  <c:v>Eftirf 3 ár</c:v>
                </c:pt>
                <c:pt idx="5">
                  <c:v>Eftir 4 ár</c:v>
                </c:pt>
                <c:pt idx="6">
                  <c:v>Eftir 5 ár</c:v>
                </c:pt>
                <c:pt idx="7">
                  <c:v>Eftir 6 ár</c:v>
                </c:pt>
                <c:pt idx="8">
                  <c:v>Eftir 7 ár</c:v>
                </c:pt>
                <c:pt idx="9">
                  <c:v>Eftir 8 ár</c:v>
                </c:pt>
                <c:pt idx="10">
                  <c:v>Eftir 9 ár</c:v>
                </c:pt>
              </c:strCache>
            </c:strRef>
          </c:cat>
          <c:val>
            <c:numRef>
              <c:f>Sheet1!$B$14:$L$14</c:f>
              <c:numCache>
                <c:formatCode>General</c:formatCode>
                <c:ptCount val="11"/>
                <c:pt idx="0">
                  <c:v>53</c:v>
                </c:pt>
                <c:pt idx="1">
                  <c:v>70.5</c:v>
                </c:pt>
                <c:pt idx="2">
                  <c:v>88.2</c:v>
                </c:pt>
                <c:pt idx="3">
                  <c:v>87.6</c:v>
                </c:pt>
                <c:pt idx="4">
                  <c:v>91.8</c:v>
                </c:pt>
                <c:pt idx="5">
                  <c:v>90.7</c:v>
                </c:pt>
                <c:pt idx="6">
                  <c:v>92.4</c:v>
                </c:pt>
                <c:pt idx="7">
                  <c:v>97</c:v>
                </c:pt>
                <c:pt idx="8">
                  <c:v>96.2</c:v>
                </c:pt>
                <c:pt idx="9">
                  <c:v>100</c:v>
                </c:pt>
                <c:pt idx="10">
                  <c:v>98</c:v>
                </c:pt>
              </c:numCache>
            </c:numRef>
          </c:val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41"/>
        <c:axId val="219872728"/>
        <c:axId val="219513744"/>
      </c:barChart>
      <c:catAx>
        <c:axId val="21987272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dk1">
                    <a:lumMod val="65000"/>
                    <a:lumOff val="35000"/>
                  </a:schemeClr>
                </a:solidFill>
                <a:effectLst/>
                <a:latin typeface="+mn-lt"/>
                <a:ea typeface="+mn-ea"/>
                <a:cs typeface="+mn-cs"/>
              </a:defRPr>
            </a:pPr>
            <a:endParaRPr lang="is-IS"/>
          </a:p>
        </c:txPr>
        <c:crossAx val="219513744"/>
        <c:crosses val="autoZero"/>
        <c:auto val="1"/>
        <c:lblAlgn val="ctr"/>
        <c:lblOffset val="100"/>
        <c:noMultiLvlLbl val="0"/>
      </c:catAx>
      <c:valAx>
        <c:axId val="219513744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21987272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gradFill flip="none" rotWithShape="1">
      <a:gsLst>
        <a:gs pos="0">
          <a:schemeClr val="lt1"/>
        </a:gs>
        <a:gs pos="68000">
          <a:schemeClr val="lt1">
            <a:lumMod val="85000"/>
          </a:schemeClr>
        </a:gs>
        <a:gs pos="100000">
          <a:schemeClr val="lt1"/>
        </a:gs>
      </a:gsLst>
      <a:lin ang="5400000" scaled="1"/>
      <a:tileRect/>
    </a:gradFill>
    <a:ln w="9525" cap="flat" cmpd="sng" algn="ctr">
      <a:solidFill>
        <a:schemeClr val="dk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is-IS"/>
    </a:p>
  </c:txPr>
  <c:externalData r:id="rId4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4">
  <cs:axisTitle>
    <cs:lnRef idx="0"/>
    <cs:fillRef idx="0"/>
    <cs:effectRef idx="0"/>
    <cs:fontRef idx="minor">
      <a:schemeClr val="dk1">
        <a:lumMod val="65000"/>
        <a:lumOff val="3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>
      <a:effectLst/>
    </cs:defRPr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68000">
            <a:schemeClr val="lt1">
              <a:lumMod val="85000"/>
            </a:schemeClr>
          </a:gs>
          <a:gs pos="100000">
            <a:schemeClr val="lt1"/>
          </a:gs>
        </a:gsLst>
        <a:lin ang="5400000" scaled="1"/>
        <a:tileRect/>
      </a:gra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lt1"/>
    </cs:fontRef>
    <cs:spPr/>
    <cs:defRPr sz="10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10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gradFill>
        <a:gsLst>
          <a:gs pos="0">
            <a:schemeClr val="phClr"/>
          </a:gs>
          <a:gs pos="100000">
            <a:schemeClr val="phClr">
              <a:lumMod val="84000"/>
            </a:schemeClr>
          </a:gs>
        </a:gsLst>
        <a:lin ang="5400000" scaled="1"/>
      </a:gradFill>
      <a:effectLst>
        <a:outerShdw blurRad="76200" dir="18900000" sy="23000" kx="-1200000" algn="bl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gradFill>
        <a:gsLst>
          <a:gs pos="0">
            <a:schemeClr val="phClr"/>
          </a:gs>
          <a:gs pos="100000">
            <a:schemeClr val="phClr">
              <a:lumMod val="84000"/>
            </a:schemeClr>
          </a:gs>
        </a:gsLst>
        <a:lin ang="5400000" scaled="1"/>
      </a:gradFill>
      <a:effectLst>
        <a:outerShdw blurRad="76200" dir="18900000" sy="23000" kx="-1200000" algn="bl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gradFill>
          <a:gsLst>
            <a:gs pos="0">
              <a:schemeClr val="phClr"/>
            </a:gs>
            <a:gs pos="100000">
              <a:schemeClr val="phClr">
                <a:lumMod val="84000"/>
              </a:schemeClr>
            </a:gs>
          </a:gsLst>
          <a:lin ang="5400000" scaled="1"/>
        </a:gra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gradFill>
        <a:gsLst>
          <a:gs pos="0">
            <a:schemeClr val="phClr"/>
          </a:gs>
          <a:gs pos="100000">
            <a:schemeClr val="phClr">
              <a:lumMod val="84000"/>
            </a:schemeClr>
          </a:gs>
        </a:gsLst>
        <a:lin ang="5400000" scaled="1"/>
      </a:gradFill>
      <a:effectLst>
        <a:outerShdw blurRad="76200" dir="18900000" sy="23000" kx="-1200000" algn="bl" rotWithShape="0">
          <a:prstClr val="black">
            <a:alpha val="20000"/>
          </a:prstClr>
        </a:outerShdw>
      </a:effectLst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>
        <a:solidFill>
          <a:schemeClr val="dk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35000"/>
          <a:lumOff val="65000"/>
        </a:schemeClr>
      </a:solidFill>
      <a:ln w="9525">
        <a:solidFill>
          <a:schemeClr val="dk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dk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65000"/>
        <a:lumOff val="35000"/>
      </a:schemeClr>
    </cs:fontRef>
    <cs:defRPr kern="1200">
      <a:effectLst/>
    </cs:defRPr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ln w="9525">
        <a:solidFill>
          <a:schemeClr val="dk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2960" y="758952"/>
            <a:ext cx="75438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5038" y="4455621"/>
            <a:ext cx="75438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4FBF40C-2930-4E82-A6C1-21449D6A33E3}" type="datetimeFigureOut">
              <a:rPr lang="en-US" smtClean="0"/>
              <a:pPr>
                <a:defRPr/>
              </a:pPr>
              <a:t>3/8/2017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578809E-2770-44DA-95C0-DD5F35D54FB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172934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36A5A66-4CAD-43DC-9E78-559EEC1E2153}" type="datetimeFigureOut">
              <a:rPr lang="en-US" smtClean="0"/>
              <a:pPr>
                <a:defRPr/>
              </a:pPr>
              <a:t>3/8/2017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E0CB58A-D4F8-4EEC-843E-5BC923FF7E0C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03429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412302"/>
            <a:ext cx="1971675" cy="575989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412302"/>
            <a:ext cx="5800725" cy="5759898"/>
          </a:xfrm>
        </p:spPr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BA4717E-2228-4014-892E-37DB7B80FA46}" type="datetimeFigureOut">
              <a:rPr lang="en-US" smtClean="0"/>
              <a:pPr>
                <a:defRPr/>
              </a:pPr>
              <a:t>3/8/2017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02C1A87-E1C3-4D24-BC1D-66FCF71E85CF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76586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70F519A-9F92-4A4E-8FCD-9059AA24C273}" type="datetimeFigureOut">
              <a:rPr lang="en-US" smtClean="0"/>
              <a:pPr>
                <a:defRPr/>
              </a:pPr>
              <a:t>3/8/2017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00E83B6-61BE-4F5E-BEF4-EE1EB622A86D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77021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758952"/>
            <a:ext cx="75438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4453128"/>
            <a:ext cx="75438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78999D7-21C5-468E-B084-687621FFBA2E}" type="datetimeFigureOut">
              <a:rPr lang="en-US" smtClean="0"/>
              <a:pPr>
                <a:defRPr/>
              </a:pPr>
              <a:t>3/8/2017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95BADF0-79DF-42C6-B159-5BE04C2EDB6D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617492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845734"/>
            <a:ext cx="370332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440" y="1845735"/>
            <a:ext cx="370332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00C342C-80FE-4AB9-AF9D-BA2239A2B585}" type="datetimeFigureOut">
              <a:rPr lang="en-US" smtClean="0"/>
              <a:pPr>
                <a:defRPr/>
              </a:pPr>
              <a:t>3/8/2017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F66CB7E-57A7-4130-A400-6582F0D8C939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99659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2960" y="2582334"/>
            <a:ext cx="3703320" cy="337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44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2582334"/>
            <a:ext cx="3703320" cy="337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E062B6A-2F59-4744-B75E-CAA5BD351C0C}" type="datetimeFigureOut">
              <a:rPr lang="en-US" smtClean="0"/>
              <a:pPr>
                <a:defRPr/>
              </a:pPr>
              <a:t>3/8/2017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AFF092C-F76C-401B-A035-810C5A6E4E3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86760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0803584-5E45-4302-A597-056DA8C6489E}" type="datetimeFigureOut">
              <a:rPr lang="en-US" smtClean="0"/>
              <a:pPr>
                <a:defRPr/>
              </a:pPr>
              <a:t>3/8/2017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DFD713-4496-4605-8172-D6047D762813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80270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287783C-3F2E-4757-BCED-70B19CE7079F}" type="datetimeFigureOut">
              <a:rPr lang="en-US" smtClean="0"/>
              <a:pPr>
                <a:defRPr/>
              </a:pPr>
              <a:t>3/8/2017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BAD11A1-14E5-4747-A599-47FFAC1C6D0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27006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3" y="0"/>
            <a:ext cx="3038093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3030053" y="0"/>
            <a:ext cx="48006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594359"/>
            <a:ext cx="24003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00450" y="731520"/>
            <a:ext cx="4869180" cy="5257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926080"/>
            <a:ext cx="24003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49134" y="6459786"/>
            <a:ext cx="1963883" cy="365125"/>
          </a:xfrm>
        </p:spPr>
        <p:txBody>
          <a:bodyPr/>
          <a:lstStyle>
            <a:lvl1pPr algn="l">
              <a:defRPr/>
            </a:lvl1pPr>
          </a:lstStyle>
          <a:p>
            <a:pPr>
              <a:defRPr/>
            </a:pPr>
            <a:fld id="{97541728-25CD-46E8-9EE8-0654B9B2CA7C}" type="datetimeFigureOut">
              <a:rPr lang="en-US" smtClean="0"/>
              <a:pPr>
                <a:defRPr/>
              </a:pPr>
              <a:t>3/8/2017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600450" y="6459786"/>
            <a:ext cx="348615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AF716212-490E-47B9-B7E7-D1855B6BF970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03728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9141619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2" y="491507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5074920"/>
            <a:ext cx="7585234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" y="0"/>
            <a:ext cx="9143989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2960" y="5907024"/>
            <a:ext cx="7589520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8FADF8A-1CA7-40BB-8558-E7DC71FCDDA7}" type="datetimeFigureOut">
              <a:rPr lang="en-US" smtClean="0"/>
              <a:pPr>
                <a:defRPr/>
              </a:pPr>
              <a:t>3/8/2017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662A1FE-9575-45E6-B0AB-C100C93F3CB6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74589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6400800"/>
            <a:ext cx="9144001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5"/>
            <a:ext cx="9144001" cy="6599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59" y="1845734"/>
            <a:ext cx="7543801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2961" y="6459786"/>
            <a:ext cx="18542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65BFFB39-3280-41CF-987F-DC7E38383F75}" type="datetimeFigureOut">
              <a:rPr lang="en-US" smtClean="0"/>
              <a:pPr>
                <a:defRPr/>
              </a:pPr>
              <a:t>3/8/2017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64639" y="6459786"/>
            <a:ext cx="36171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425344" y="6459786"/>
            <a:ext cx="98401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58E841D2-4B9A-4E8E-912E-6C4D2BCD5829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895149" y="1737845"/>
            <a:ext cx="74752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724355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46" r:id="rId1"/>
    <p:sldLayoutId id="2147483847" r:id="rId2"/>
    <p:sldLayoutId id="2147483848" r:id="rId3"/>
    <p:sldLayoutId id="2147483849" r:id="rId4"/>
    <p:sldLayoutId id="2147483850" r:id="rId5"/>
    <p:sldLayoutId id="2147483851" r:id="rId6"/>
    <p:sldLayoutId id="2147483852" r:id="rId7"/>
    <p:sldLayoutId id="2147483853" r:id="rId8"/>
    <p:sldLayoutId id="2147483854" r:id="rId9"/>
    <p:sldLayoutId id="2147483855" r:id="rId10"/>
    <p:sldLayoutId id="2147483856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Title 1"/>
          <p:cNvSpPr>
            <a:spLocks noGrp="1"/>
          </p:cNvSpPr>
          <p:nvPr>
            <p:ph type="ctrTitle"/>
          </p:nvPr>
        </p:nvSpPr>
        <p:spPr>
          <a:xfrm>
            <a:off x="685800" y="1125538"/>
            <a:ext cx="7772400" cy="1439862"/>
          </a:xfrm>
        </p:spPr>
        <p:txBody>
          <a:bodyPr>
            <a:normAutofit fontScale="90000"/>
          </a:bodyPr>
          <a:lstStyle/>
          <a:p>
            <a:r>
              <a:rPr lang="en-US" smtClean="0"/>
              <a:t>SET listar</a:t>
            </a:r>
            <a:r>
              <a:rPr lang="is-IS" smtClean="0"/>
              <a:t> í Síðuskóla </a:t>
            </a:r>
            <a:endParaRPr lang="en-US" smtClean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/>
              <a:t>  </a:t>
            </a:r>
            <a:endParaRPr lang="en-US" dirty="0"/>
          </a:p>
        </p:txBody>
      </p:sp>
      <p:pic>
        <p:nvPicPr>
          <p:cNvPr id="13315" name="Picture 2" descr="S:\Starfsfólk\LOGO_Síðu\logo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908175" y="2781300"/>
            <a:ext cx="5257800" cy="280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7" name="Content Placeholder 3" descr="PLITUR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683568" y="107070"/>
            <a:ext cx="7920880" cy="6148652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ill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is-IS" dirty="0" smtClean="0"/>
              <a:t>SET- </a:t>
            </a:r>
            <a:r>
              <a:rPr lang="is-IS" dirty="0"/>
              <a:t>listar</a:t>
            </a:r>
            <a:br>
              <a:rPr lang="is-IS" dirty="0"/>
            </a:br>
            <a:r>
              <a:rPr lang="is-IS" dirty="0" err="1"/>
              <a:t>School-wide</a:t>
            </a:r>
            <a:r>
              <a:rPr lang="is-IS" dirty="0"/>
              <a:t> </a:t>
            </a:r>
            <a:r>
              <a:rPr lang="is-IS" dirty="0" err="1" smtClean="0"/>
              <a:t>Evaluation</a:t>
            </a:r>
            <a:r>
              <a:rPr lang="is-IS" dirty="0" smtClean="0"/>
              <a:t> </a:t>
            </a:r>
            <a:r>
              <a:rPr lang="is-IS" dirty="0" err="1"/>
              <a:t>Tool</a:t>
            </a:r>
            <a:endParaRPr lang="is-IS" dirty="0"/>
          </a:p>
        </p:txBody>
      </p:sp>
      <p:sp>
        <p:nvSpPr>
          <p:cNvPr id="3" name="Staðgengill efnis 2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is-IS" dirty="0" smtClean="0"/>
              <a:t>Reglur um söfnun gagna eru eftirfarandi:</a:t>
            </a:r>
          </a:p>
          <a:p>
            <a:pPr fontAlgn="auto">
              <a:spcAft>
                <a:spcPts val="0"/>
              </a:spcAft>
              <a:buFont typeface="Wingdings" pitchFamily="2" charset="2"/>
              <a:buChar char="v"/>
              <a:defRPr/>
            </a:pPr>
            <a:r>
              <a:rPr lang="is-IS" dirty="0" smtClean="0"/>
              <a:t>Framkvæmt áður en innleiðing </a:t>
            </a:r>
            <a:r>
              <a:rPr lang="is-IS" dirty="0" err="1" smtClean="0"/>
              <a:t>SMT-skólafærni</a:t>
            </a:r>
            <a:r>
              <a:rPr lang="is-IS" dirty="0" smtClean="0"/>
              <a:t> hefst.</a:t>
            </a:r>
          </a:p>
          <a:p>
            <a:pPr fontAlgn="auto">
              <a:spcAft>
                <a:spcPts val="0"/>
              </a:spcAft>
              <a:buFont typeface="Wingdings" pitchFamily="2" charset="2"/>
              <a:buChar char="v"/>
              <a:defRPr/>
            </a:pPr>
            <a:r>
              <a:rPr lang="is-IS" dirty="0" smtClean="0"/>
              <a:t>Framkvæmt 6-12 vikum eftir að innleiðing SMT skólafærni hefst </a:t>
            </a:r>
          </a:p>
          <a:p>
            <a:pPr fontAlgn="auto">
              <a:spcAft>
                <a:spcPts val="0"/>
              </a:spcAft>
              <a:buFont typeface="Wingdings" pitchFamily="2" charset="2"/>
              <a:buChar char="v"/>
              <a:defRPr/>
            </a:pPr>
            <a:r>
              <a:rPr lang="is-IS" dirty="0" smtClean="0"/>
              <a:t>Framkvæmt í nóvember á hverju ári</a:t>
            </a:r>
            <a:endParaRPr lang="is-I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is-IS" sz="4000" dirty="0"/>
              <a:t>SET- listar</a:t>
            </a:r>
            <a:br>
              <a:rPr lang="is-IS" sz="4000" dirty="0"/>
            </a:br>
            <a:r>
              <a:rPr lang="is-IS" sz="4000" dirty="0" err="1"/>
              <a:t>School-wide</a:t>
            </a:r>
            <a:r>
              <a:rPr lang="is-IS" sz="4000" dirty="0"/>
              <a:t> </a:t>
            </a:r>
            <a:r>
              <a:rPr lang="is-IS" sz="4000" dirty="0" err="1"/>
              <a:t>Evaluation</a:t>
            </a:r>
            <a:r>
              <a:rPr lang="is-IS" sz="4000" dirty="0"/>
              <a:t> </a:t>
            </a:r>
            <a:r>
              <a:rPr lang="is-IS" sz="4000" dirty="0" err="1"/>
              <a:t>Tool</a:t>
            </a:r>
            <a:endParaRPr lang="is-IS" sz="4000" dirty="0"/>
          </a:p>
        </p:txBody>
      </p:sp>
      <p:sp>
        <p:nvSpPr>
          <p:cNvPr id="16386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Char char="v"/>
            </a:pPr>
            <a:r>
              <a:rPr lang="is-IS" smtClean="0"/>
              <a:t>Mælir hvernig verið er að vinna með neðsta lagið í SMT þríhyrningnum.</a:t>
            </a:r>
          </a:p>
          <a:p>
            <a:pPr>
              <a:lnSpc>
                <a:spcPct val="90000"/>
              </a:lnSpc>
              <a:buFont typeface="Wingdings" pitchFamily="2" charset="2"/>
              <a:buChar char="v"/>
            </a:pPr>
            <a:r>
              <a:rPr lang="is-IS" smtClean="0"/>
              <a:t>Niðurstöðurnar notaðar til að endurskoða vinnuna, hvað þarf að bæta: t.d. ef nemendur þekkja ekki gildi skólans, starfsfólk hefur ekki kennt reglur, kennarar eru ekki sammála um hvað eru agavandamál og hvernig skuli vinna með þau ofl.</a:t>
            </a:r>
          </a:p>
          <a:p>
            <a:pPr>
              <a:lnSpc>
                <a:spcPct val="90000"/>
              </a:lnSpc>
            </a:pPr>
            <a:endParaRPr lang="is-IS" smtClean="0"/>
          </a:p>
          <a:p>
            <a:pPr>
              <a:lnSpc>
                <a:spcPct val="90000"/>
              </a:lnSpc>
            </a:pPr>
            <a:endParaRPr lang="is-I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94122"/>
          </a:xfrm>
        </p:spPr>
        <p:txBody>
          <a:bodyPr/>
          <a:lstStyle/>
          <a:p>
            <a:r>
              <a:rPr lang="is-IS" dirty="0" smtClean="0"/>
              <a:t>Samanburður milli ára</a:t>
            </a:r>
            <a:endParaRPr lang="en-US" dirty="0" smtClean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10466285"/>
              </p:ext>
            </p:extLst>
          </p:nvPr>
        </p:nvGraphicFramePr>
        <p:xfrm>
          <a:off x="251516" y="1268760"/>
          <a:ext cx="8640968" cy="4600331"/>
        </p:xfrm>
        <a:graphic>
          <a:graphicData uri="http://schemas.openxmlformats.org/drawingml/2006/table">
            <a:tbl>
              <a:tblPr/>
              <a:tblGrid>
                <a:gridCol w="2508666"/>
                <a:gridCol w="557482"/>
                <a:gridCol w="557482"/>
                <a:gridCol w="557482"/>
                <a:gridCol w="557482"/>
                <a:gridCol w="557482"/>
                <a:gridCol w="557482"/>
                <a:gridCol w="557482"/>
                <a:gridCol w="557482"/>
                <a:gridCol w="557482"/>
                <a:gridCol w="557482"/>
                <a:gridCol w="557482"/>
              </a:tblGrid>
              <a:tr h="315066">
                <a:tc>
                  <a:txBody>
                    <a:bodyPr/>
                    <a:lstStyle/>
                    <a:p>
                      <a:pPr algn="l" fontAlgn="b"/>
                      <a:r>
                        <a:rPr lang="is-I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605" marR="7605" marT="76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s-I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maí.07</a:t>
                      </a:r>
                    </a:p>
                  </a:txBody>
                  <a:tcPr marL="7605" marR="7605" marT="76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s-I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feb.08</a:t>
                      </a:r>
                    </a:p>
                  </a:txBody>
                  <a:tcPr marL="7605" marR="7605" marT="76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s-I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nóv.08</a:t>
                      </a:r>
                    </a:p>
                  </a:txBody>
                  <a:tcPr marL="7605" marR="7605" marT="76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s-I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maí.09</a:t>
                      </a:r>
                    </a:p>
                  </a:txBody>
                  <a:tcPr marL="7605" marR="7605" marT="76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s-I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nóv.10</a:t>
                      </a:r>
                    </a:p>
                  </a:txBody>
                  <a:tcPr marL="7605" marR="7605" marT="76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s-I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nóv.11</a:t>
                      </a:r>
                    </a:p>
                  </a:txBody>
                  <a:tcPr marL="7605" marR="7605" marT="76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s-I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nóv.12</a:t>
                      </a:r>
                    </a:p>
                  </a:txBody>
                  <a:tcPr marL="7605" marR="7605" marT="76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s-I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nóv.13</a:t>
                      </a:r>
                    </a:p>
                  </a:txBody>
                  <a:tcPr marL="7605" marR="7605" marT="76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nóv.14</a:t>
                      </a:r>
                    </a:p>
                  </a:txBody>
                  <a:tcPr marL="7605" marR="7605" marT="76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jan.16</a:t>
                      </a:r>
                    </a:p>
                  </a:txBody>
                  <a:tcPr marL="7605" marR="7605" marT="76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jan.17</a:t>
                      </a:r>
                    </a:p>
                  </a:txBody>
                  <a:tcPr marL="7605" marR="7605" marT="76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</a:tr>
              <a:tr h="662749">
                <a:tc>
                  <a:txBody>
                    <a:bodyPr/>
                    <a:lstStyle/>
                    <a:p>
                      <a:pPr algn="l" fontAlgn="ctr"/>
                      <a:r>
                        <a:rPr lang="is-I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605" marR="7605" marT="76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s-I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Fyrir innleiðslu</a:t>
                      </a:r>
                    </a:p>
                  </a:txBody>
                  <a:tcPr marL="7605" marR="7605" marT="76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s-I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Eftir 6 mánuði</a:t>
                      </a:r>
                    </a:p>
                  </a:txBody>
                  <a:tcPr marL="7605" marR="7605" marT="76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s-I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Eftir 1 ár</a:t>
                      </a:r>
                    </a:p>
                  </a:txBody>
                  <a:tcPr marL="7605" marR="7605" marT="76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s-I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Eftir 2 ár</a:t>
                      </a:r>
                    </a:p>
                  </a:txBody>
                  <a:tcPr marL="7605" marR="7605" marT="76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s-I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Eftir 3 ár</a:t>
                      </a:r>
                    </a:p>
                  </a:txBody>
                  <a:tcPr marL="7605" marR="7605" marT="76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s-I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Eftir 4 ár</a:t>
                      </a:r>
                    </a:p>
                  </a:txBody>
                  <a:tcPr marL="7605" marR="7605" marT="76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s-I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Eftir 5 ár</a:t>
                      </a:r>
                    </a:p>
                  </a:txBody>
                  <a:tcPr marL="7605" marR="7605" marT="76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s-I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Eftir 6 ár </a:t>
                      </a:r>
                    </a:p>
                  </a:txBody>
                  <a:tcPr marL="7605" marR="7605" marT="76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s-I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Eftir 7 ár</a:t>
                      </a:r>
                    </a:p>
                  </a:txBody>
                  <a:tcPr marL="7605" marR="7605" marT="76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s-I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Eftir 8 ár</a:t>
                      </a:r>
                    </a:p>
                  </a:txBody>
                  <a:tcPr marL="7605" marR="7605" marT="76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s-I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Eftir 9 ár</a:t>
                      </a:r>
                    </a:p>
                  </a:txBody>
                  <a:tcPr marL="7605" marR="7605" marT="76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</a:tr>
              <a:tr h="445447">
                <a:tc>
                  <a:txBody>
                    <a:bodyPr/>
                    <a:lstStyle/>
                    <a:p>
                      <a:pPr algn="l" rtl="0" fontAlgn="b"/>
                      <a:r>
                        <a:rPr lang="is-I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A. Skilgreiningar á hegðunarvæntingum/reglum</a:t>
                      </a:r>
                    </a:p>
                  </a:txBody>
                  <a:tcPr marL="7605" marR="7605" marT="76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s-I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75%</a:t>
                      </a:r>
                    </a:p>
                  </a:txBody>
                  <a:tcPr marL="7605" marR="7605" marT="76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s-I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7605" marR="7605" marT="76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s-I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7605" marR="7605" marT="76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s-I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7605" marR="7605" marT="76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s-I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7605" marR="7605" marT="76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s-I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7605" marR="7605" marT="76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s-I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7605" marR="7605" marT="76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s-I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7605" marR="7605" marT="76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s-I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7605" marR="7605" marT="76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s-I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7605" marR="7605" marT="76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7605" marR="7605" marT="76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</a:tr>
              <a:tr h="433726">
                <a:tc>
                  <a:txBody>
                    <a:bodyPr/>
                    <a:lstStyle/>
                    <a:p>
                      <a:pPr algn="l" rtl="0" fontAlgn="b"/>
                      <a:r>
                        <a:rPr lang="is-I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B. Reglur kenndar</a:t>
                      </a:r>
                    </a:p>
                  </a:txBody>
                  <a:tcPr marL="7605" marR="7605" marT="76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s-I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40%</a:t>
                      </a:r>
                    </a:p>
                  </a:txBody>
                  <a:tcPr marL="7605" marR="7605" marT="76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s-I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50%</a:t>
                      </a:r>
                    </a:p>
                  </a:txBody>
                  <a:tcPr marL="7605" marR="7605" marT="76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s-I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80%</a:t>
                      </a:r>
                    </a:p>
                  </a:txBody>
                  <a:tcPr marL="7605" marR="7605" marT="76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s-I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70%</a:t>
                      </a:r>
                    </a:p>
                  </a:txBody>
                  <a:tcPr marL="7605" marR="7605" marT="76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s-I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80%</a:t>
                      </a:r>
                    </a:p>
                  </a:txBody>
                  <a:tcPr marL="7605" marR="7605" marT="76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s-I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90%</a:t>
                      </a:r>
                    </a:p>
                  </a:txBody>
                  <a:tcPr marL="7605" marR="7605" marT="76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s-I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90%</a:t>
                      </a:r>
                    </a:p>
                  </a:txBody>
                  <a:tcPr marL="7605" marR="7605" marT="76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s-I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90%</a:t>
                      </a:r>
                    </a:p>
                  </a:txBody>
                  <a:tcPr marL="7605" marR="7605" marT="76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s-I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80%</a:t>
                      </a:r>
                    </a:p>
                  </a:txBody>
                  <a:tcPr marL="7605" marR="7605" marT="76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s-I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7605" marR="7605" marT="76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90%</a:t>
                      </a:r>
                    </a:p>
                  </a:txBody>
                  <a:tcPr marL="7605" marR="7605" marT="76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</a:tr>
              <a:tr h="433726">
                <a:tc>
                  <a:txBody>
                    <a:bodyPr/>
                    <a:lstStyle/>
                    <a:p>
                      <a:pPr algn="l" rtl="0" fontAlgn="b"/>
                      <a:r>
                        <a:rPr lang="is-I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C. Hvatningakerfi/laufblöð til nemenda</a:t>
                      </a:r>
                    </a:p>
                  </a:txBody>
                  <a:tcPr marL="7605" marR="7605" marT="76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s-I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50%</a:t>
                      </a:r>
                    </a:p>
                  </a:txBody>
                  <a:tcPr marL="7605" marR="7605" marT="76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s-I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7605" marR="7605" marT="76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s-I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7605" marR="7605" marT="76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s-I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7605" marR="7605" marT="76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s-I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7605" marR="7605" marT="76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s-I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7605" marR="7605" marT="76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s-I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7605" marR="7605" marT="76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s-I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7605" marR="7605" marT="76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s-I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7605" marR="7605" marT="76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s-I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7605" marR="7605" marT="76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7605" marR="7605" marT="76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</a:tr>
              <a:tr h="433726">
                <a:tc>
                  <a:txBody>
                    <a:bodyPr/>
                    <a:lstStyle/>
                    <a:p>
                      <a:pPr algn="l" rtl="0" fontAlgn="b"/>
                      <a:r>
                        <a:rPr lang="is-I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D. Viðbrögð við óæskilegri hegðun</a:t>
                      </a:r>
                    </a:p>
                  </a:txBody>
                  <a:tcPr marL="7605" marR="7605" marT="76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s-I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62.5%</a:t>
                      </a:r>
                    </a:p>
                  </a:txBody>
                  <a:tcPr marL="7605" marR="7605" marT="76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s-I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62.5%</a:t>
                      </a:r>
                    </a:p>
                  </a:txBody>
                  <a:tcPr marL="7605" marR="7605" marT="76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s-I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75,00%</a:t>
                      </a:r>
                    </a:p>
                  </a:txBody>
                  <a:tcPr marL="7605" marR="7605" marT="76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s-I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75,00%</a:t>
                      </a:r>
                    </a:p>
                  </a:txBody>
                  <a:tcPr marL="7605" marR="7605" marT="76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s-I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63,00%</a:t>
                      </a:r>
                    </a:p>
                  </a:txBody>
                  <a:tcPr marL="7605" marR="7605" marT="76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s-I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63,00%</a:t>
                      </a:r>
                    </a:p>
                  </a:txBody>
                  <a:tcPr marL="7605" marR="7605" marT="76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s-I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75,00%</a:t>
                      </a:r>
                    </a:p>
                  </a:txBody>
                  <a:tcPr marL="7605" marR="7605" marT="76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s-I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7605" marR="7605" marT="76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s-I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7605" marR="7605" marT="76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s-I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7605" marR="7605" marT="76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7605" marR="7605" marT="76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</a:tr>
              <a:tr h="445447">
                <a:tc>
                  <a:txBody>
                    <a:bodyPr/>
                    <a:lstStyle/>
                    <a:p>
                      <a:pPr algn="l" rtl="0" fontAlgn="b"/>
                      <a:r>
                        <a:rPr lang="is-I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E. Eftirlit með nemendum og ákvarðanir við hegðunarfrávikum</a:t>
                      </a:r>
                    </a:p>
                  </a:txBody>
                  <a:tcPr marL="7605" marR="7605" marT="76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s-I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0%</a:t>
                      </a:r>
                    </a:p>
                  </a:txBody>
                  <a:tcPr marL="7605" marR="7605" marT="76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s-I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37.5%</a:t>
                      </a:r>
                    </a:p>
                  </a:txBody>
                  <a:tcPr marL="7605" marR="7605" marT="76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s-I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75%</a:t>
                      </a:r>
                    </a:p>
                  </a:txBody>
                  <a:tcPr marL="7605" marR="7605" marT="76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is-I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87.5%</a:t>
                      </a:r>
                    </a:p>
                  </a:txBody>
                  <a:tcPr marL="7605" marR="7605" marT="76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s-I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7605" marR="7605" marT="76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s-I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88%</a:t>
                      </a:r>
                    </a:p>
                  </a:txBody>
                  <a:tcPr marL="7605" marR="7605" marT="76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s-I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88%</a:t>
                      </a:r>
                    </a:p>
                  </a:txBody>
                  <a:tcPr marL="7605" marR="7605" marT="76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s-I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7605" marR="7605" marT="76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s-I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7605" marR="7605" marT="76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s-I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7605" marR="7605" marT="76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7605" marR="7605" marT="76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</a:tr>
              <a:tr h="445447">
                <a:tc>
                  <a:txBody>
                    <a:bodyPr/>
                    <a:lstStyle/>
                    <a:p>
                      <a:pPr algn="l" rtl="0" fontAlgn="b"/>
                      <a:r>
                        <a:rPr lang="is-I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F. Stjórnun, SMT teymi, skólastjórnandi</a:t>
                      </a:r>
                    </a:p>
                  </a:txBody>
                  <a:tcPr marL="7605" marR="7605" marT="76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s-I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87.5%</a:t>
                      </a:r>
                    </a:p>
                  </a:txBody>
                  <a:tcPr marL="7605" marR="7605" marT="76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s-I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93.75%</a:t>
                      </a:r>
                    </a:p>
                  </a:txBody>
                  <a:tcPr marL="7605" marR="7605" marT="76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s-I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87.50%</a:t>
                      </a:r>
                    </a:p>
                  </a:txBody>
                  <a:tcPr marL="7605" marR="7605" marT="76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s-I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81,00%</a:t>
                      </a:r>
                    </a:p>
                  </a:txBody>
                  <a:tcPr marL="7605" marR="7605" marT="76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s-I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7605" marR="7605" marT="76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s-I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94%</a:t>
                      </a:r>
                    </a:p>
                  </a:txBody>
                  <a:tcPr marL="7605" marR="7605" marT="76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s-I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94%</a:t>
                      </a:r>
                    </a:p>
                  </a:txBody>
                  <a:tcPr marL="7605" marR="7605" marT="76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s-I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88%</a:t>
                      </a:r>
                    </a:p>
                  </a:txBody>
                  <a:tcPr marL="7605" marR="7605" marT="76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s-I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94%</a:t>
                      </a:r>
                    </a:p>
                  </a:txBody>
                  <a:tcPr marL="7605" marR="7605" marT="76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s-I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7605" marR="7605" marT="76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94%</a:t>
                      </a:r>
                    </a:p>
                  </a:txBody>
                  <a:tcPr marL="7605" marR="7605" marT="76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</a:tr>
              <a:tr h="433726">
                <a:tc>
                  <a:txBody>
                    <a:bodyPr/>
                    <a:lstStyle/>
                    <a:p>
                      <a:pPr algn="l" rtl="0" fontAlgn="b"/>
                      <a:r>
                        <a:rPr lang="is-I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G. Stuðningur sveitarfélags</a:t>
                      </a:r>
                    </a:p>
                  </a:txBody>
                  <a:tcPr marL="7605" marR="7605" marT="76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s-I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50%</a:t>
                      </a:r>
                    </a:p>
                  </a:txBody>
                  <a:tcPr marL="7605" marR="7605" marT="76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s-I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50%</a:t>
                      </a:r>
                    </a:p>
                  </a:txBody>
                  <a:tcPr marL="7605" marR="7605" marT="76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s-I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7605" marR="7605" marT="76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s-I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7605" marR="7605" marT="76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s-I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7605" marR="7605" marT="76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s-I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7605" marR="7605" marT="76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s-I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7605" marR="7605" marT="76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s-I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7605" marR="7605" marT="76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s-I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7605" marR="7605" marT="76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s-I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7605" marR="7605" marT="76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7605" marR="7605" marT="76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</a:tr>
              <a:tr h="323126">
                <a:tc>
                  <a:txBody>
                    <a:bodyPr/>
                    <a:lstStyle/>
                    <a:p>
                      <a:pPr algn="l" fontAlgn="b"/>
                      <a:r>
                        <a:rPr lang="is-I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605" marR="7605" marT="76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s-I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605" marR="7605" marT="76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s-I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605" marR="7605" marT="76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s-I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605" marR="7605" marT="76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s-I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605" marR="7605" marT="76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s-I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605" marR="7605" marT="76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s-I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605" marR="7605" marT="76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s-I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605" marR="7605" marT="76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s-I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605" marR="7605" marT="76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s-I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05" marR="7605" marT="76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s-I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05" marR="7605" marT="76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s-I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05" marR="7605" marT="76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</a:tr>
              <a:tr h="228145">
                <a:tc>
                  <a:txBody>
                    <a:bodyPr/>
                    <a:lstStyle/>
                    <a:p>
                      <a:pPr algn="l" rtl="0" fontAlgn="b"/>
                      <a:r>
                        <a:rPr lang="is-I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Meðaltal</a:t>
                      </a:r>
                    </a:p>
                  </a:txBody>
                  <a:tcPr marL="7605" marR="7605" marT="76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s-I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53%</a:t>
                      </a:r>
                    </a:p>
                  </a:txBody>
                  <a:tcPr marL="7605" marR="7605" marT="76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s-I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70,50%</a:t>
                      </a:r>
                    </a:p>
                  </a:txBody>
                  <a:tcPr marL="7605" marR="7605" marT="76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s-I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88,20%</a:t>
                      </a:r>
                    </a:p>
                  </a:txBody>
                  <a:tcPr marL="7605" marR="7605" marT="76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s-I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87,6</a:t>
                      </a:r>
                    </a:p>
                  </a:txBody>
                  <a:tcPr marL="7605" marR="7605" marT="76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s-I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91,80%</a:t>
                      </a:r>
                    </a:p>
                  </a:txBody>
                  <a:tcPr marL="7605" marR="7605" marT="76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s-I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90,70%</a:t>
                      </a:r>
                    </a:p>
                  </a:txBody>
                  <a:tcPr marL="7605" marR="7605" marT="76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s-I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92,40%</a:t>
                      </a:r>
                    </a:p>
                  </a:txBody>
                  <a:tcPr marL="7605" marR="7605" marT="76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s-I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97%</a:t>
                      </a:r>
                    </a:p>
                  </a:txBody>
                  <a:tcPr marL="7605" marR="7605" marT="76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s-I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96%</a:t>
                      </a:r>
                    </a:p>
                  </a:txBody>
                  <a:tcPr marL="7605" marR="7605" marT="76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s-I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7605" marR="7605" marT="76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98%</a:t>
                      </a:r>
                    </a:p>
                  </a:txBody>
                  <a:tcPr marL="7605" marR="7605" marT="76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arammi 3"/>
          <p:cNvSpPr txBox="1"/>
          <p:nvPr/>
        </p:nvSpPr>
        <p:spPr>
          <a:xfrm>
            <a:off x="1995314" y="771099"/>
            <a:ext cx="640871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s-IS" sz="2000" b="1" dirty="0" smtClean="0"/>
              <a:t>Heildarniðurstöður SET kannana</a:t>
            </a:r>
            <a:endParaRPr lang="is-IS" sz="2000" b="1" dirty="0"/>
          </a:p>
        </p:txBody>
      </p:sp>
      <p:graphicFrame>
        <p:nvGraphicFramePr>
          <p:cNvPr id="6" name="Chart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70501187"/>
              </p:ext>
            </p:extLst>
          </p:nvPr>
        </p:nvGraphicFramePr>
        <p:xfrm>
          <a:off x="1115616" y="1988840"/>
          <a:ext cx="7488832" cy="41764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il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s-IS" dirty="0" smtClean="0"/>
              <a:t>Heimsóknin í janúar 2017</a:t>
            </a:r>
            <a:endParaRPr lang="is-IS" dirty="0"/>
          </a:p>
        </p:txBody>
      </p:sp>
      <p:sp>
        <p:nvSpPr>
          <p:cNvPr id="3" name="Staðgengill efnis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180000" indent="-108000">
              <a:buFont typeface="Arial" panose="020B0604020202020204" pitchFamily="34" charset="0"/>
              <a:buChar char="•"/>
            </a:pPr>
            <a:r>
              <a:rPr lang="is-IS" sz="2400" dirty="0" smtClean="0"/>
              <a:t> Þessa þætti á að kanna að hausti á hverju skólaári</a:t>
            </a:r>
          </a:p>
          <a:p>
            <a:pPr marL="180000" indent="-108000">
              <a:buFont typeface="Arial" panose="020B0604020202020204" pitchFamily="34" charset="0"/>
              <a:buChar char="•"/>
            </a:pPr>
            <a:r>
              <a:rPr lang="is-IS" sz="2400" dirty="0" smtClean="0"/>
              <a:t> Viðmælendur á ólíkum aldri, ólík störf og bæði kyn</a:t>
            </a:r>
          </a:p>
          <a:p>
            <a:pPr marL="180000" indent="-108000">
              <a:buFont typeface="Arial" panose="020B0604020202020204" pitchFamily="34" charset="0"/>
              <a:buChar char="•"/>
            </a:pPr>
            <a:r>
              <a:rPr lang="is-IS" sz="2400" dirty="0" smtClean="0"/>
              <a:t> Heildarskor að meðaltali 90-100%</a:t>
            </a:r>
            <a:endParaRPr lang="is-IS" sz="2400" dirty="0"/>
          </a:p>
          <a:p>
            <a:pPr marL="180000" indent="-108000">
              <a:buFont typeface="Arial" panose="020B0604020202020204" pitchFamily="34" charset="0"/>
              <a:buChar char="•"/>
            </a:pPr>
            <a:r>
              <a:rPr lang="is-IS" sz="2400" dirty="0" smtClean="0">
                <a:sym typeface="Wingdings" panose="05000000000000000000" pitchFamily="2" charset="2"/>
              </a:rPr>
              <a:t>Við fengum hrós fyrir hvað reglur eru sýnilegar og settar upp á skemmtilegan hátt. </a:t>
            </a:r>
          </a:p>
          <a:p>
            <a:pPr marL="180000" indent="-108000">
              <a:buFont typeface="Arial" panose="020B0604020202020204" pitchFamily="34" charset="0"/>
              <a:buChar char="•"/>
            </a:pPr>
            <a:r>
              <a:rPr lang="is-IS" sz="2400" dirty="0">
                <a:sym typeface="Wingdings" panose="05000000000000000000" pitchFamily="2" charset="2"/>
              </a:rPr>
              <a:t> </a:t>
            </a:r>
            <a:r>
              <a:rPr lang="is-IS" sz="2400" dirty="0" smtClean="0">
                <a:sym typeface="Wingdings" panose="05000000000000000000" pitchFamily="2" charset="2"/>
              </a:rPr>
              <a:t>Aðspurðir þekktu 11 af 15 nemendum einkunnarorðin, þeir sem ekki gátu svarað voru allir í 1. og 2. </a:t>
            </a:r>
            <a:r>
              <a:rPr lang="is-IS" sz="2400" smtClean="0">
                <a:sym typeface="Wingdings" panose="05000000000000000000" pitchFamily="2" charset="2"/>
              </a:rPr>
              <a:t>bekk. </a:t>
            </a:r>
            <a:r>
              <a:rPr lang="is-IS" sz="2400" dirty="0" smtClean="0">
                <a:sym typeface="Wingdings" panose="05000000000000000000" pitchFamily="2" charset="2"/>
              </a:rPr>
              <a:t>Allir starfsmenn sem spurðir voru þekktu orðin. </a:t>
            </a:r>
          </a:p>
          <a:p>
            <a:pPr marL="180000" indent="-108000">
              <a:buFont typeface="Arial" panose="020B0604020202020204" pitchFamily="34" charset="0"/>
              <a:buChar char="•"/>
            </a:pPr>
            <a:r>
              <a:rPr lang="is-IS" sz="2400" dirty="0">
                <a:sym typeface="Wingdings" panose="05000000000000000000" pitchFamily="2" charset="2"/>
              </a:rPr>
              <a:t> </a:t>
            </a:r>
            <a:r>
              <a:rPr lang="is-IS" sz="2400" dirty="0" smtClean="0">
                <a:sym typeface="Wingdings" panose="05000000000000000000" pitchFamily="2" charset="2"/>
              </a:rPr>
              <a:t>Við þurfum að vera duglegri að upplýsa starfsfólk um skráningar </a:t>
            </a:r>
          </a:p>
          <a:p>
            <a:pPr marL="180000" indent="-108000">
              <a:buFont typeface="Arial" panose="020B0604020202020204" pitchFamily="34" charset="0"/>
              <a:buChar char="•"/>
            </a:pPr>
            <a:r>
              <a:rPr lang="is-IS" sz="2400" dirty="0" smtClean="0">
                <a:sym typeface="Wingdings" panose="05000000000000000000" pitchFamily="2" charset="2"/>
              </a:rPr>
              <a:t> Allir starfsmenn þekkja til SMT stýrihóps</a:t>
            </a:r>
          </a:p>
        </p:txBody>
      </p:sp>
    </p:spTree>
    <p:extLst>
      <p:ext uri="{BB962C8B-B14F-4D97-AF65-F5344CB8AC3E}">
        <p14:creationId xmlns:p14="http://schemas.microsoft.com/office/powerpoint/2010/main" val="3857475082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Retrospect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6B9F25"/>
      </a:hlink>
      <a:folHlink>
        <a:srgbClr val="B26B02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D26EA377-59BD-4C9C-9D94-EE8416EE4C79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320</TotalTime>
  <Words>463</Words>
  <Application>Microsoft Office PowerPoint</Application>
  <PresentationFormat>On-screen Show (4:3)</PresentationFormat>
  <Paragraphs>152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Wingdings</vt:lpstr>
      <vt:lpstr>Retrospect</vt:lpstr>
      <vt:lpstr>SET listar í Síðuskóla </vt:lpstr>
      <vt:lpstr>PowerPoint Presentation</vt:lpstr>
      <vt:lpstr>SET- listar School-wide Evaluation Tool</vt:lpstr>
      <vt:lpstr>SET- listar School-wide Evaluation Tool</vt:lpstr>
      <vt:lpstr>Samanburður milli ára</vt:lpstr>
      <vt:lpstr>PowerPoint Presentation</vt:lpstr>
      <vt:lpstr>Heimsóknin í janúar 2017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SET listakönnun í Síðuskóla haustið 2011</dc:title>
  <dc:creator>sigga</dc:creator>
  <cp:lastModifiedBy>Anna Bergrós Arnarsdóttir</cp:lastModifiedBy>
  <cp:revision>45</cp:revision>
  <dcterms:created xsi:type="dcterms:W3CDTF">2012-02-01T20:27:17Z</dcterms:created>
  <dcterms:modified xsi:type="dcterms:W3CDTF">2017-03-08T10:57:46Z</dcterms:modified>
</cp:coreProperties>
</file>