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  <p:sldId id="257" r:id="rId3"/>
    <p:sldId id="263" r:id="rId4"/>
    <p:sldId id="262" r:id="rId5"/>
    <p:sldId id="258" r:id="rId6"/>
    <p:sldId id="265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32" autoAdjust="0"/>
  </p:normalViewPr>
  <p:slideViewPr>
    <p:cSldViewPr>
      <p:cViewPr varScale="1">
        <p:scale>
          <a:sx n="83" d="100"/>
          <a:sy n="83" d="100"/>
        </p:scale>
        <p:origin x="1450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kbfs02.akureyri.local\sidSam$\Starfsf&#243;lk\SMT\SET%20listar\Kynningar%20&#237;%20S&#237;&#240;usk&#243;la\&#250;rvinnsla%20&#225;r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A0C4B8B6-ED69-4259-9F18-91412627F3AA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AA9-497E-B930-F721D4A3A44F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E39C049-C858-4BB0-A3FC-65FD4F0295D9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AA9-497E-B930-F721D4A3A44F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832EC31A-C124-4745-9621-8F75AD29DCF2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AA9-497E-B930-F721D4A3A44F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8EA40C32-3EDE-4C85-BEFE-C7F7C8180139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AA9-497E-B930-F721D4A3A44F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D737DA6E-DD75-4DE2-83EC-A9A2753ECD4E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AA9-497E-B930-F721D4A3A44F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C00873DB-E44B-4199-B13D-A5E6A60D0D2B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AA9-497E-B930-F721D4A3A44F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AA2BDDC3-D9A5-496D-8A09-D3E2403A9F92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AA9-497E-B930-F721D4A3A44F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8310BB07-AB19-4439-ABE5-3016E715AF6E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AA9-497E-B930-F721D4A3A44F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821C10F4-D8DC-4F49-927D-3F119DF79366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AA9-497E-B930-F721D4A3A44F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EED0B563-D1F6-42E0-B5FF-F2DC584B1F0A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EAA9-497E-B930-F721D4A3A44F}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CEAE7BAE-904A-40A8-9D36-1D70FC536648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AA9-497E-B930-F721D4A3A44F}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fld id="{EC0EC42F-AF45-4683-818E-BE85075A5ED5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EAA9-497E-B930-F721D4A3A4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s-I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'[úrvinnsla ára.xlsx]Sheet1'!$B$13:$M$13</c:f>
              <c:strCache>
                <c:ptCount val="12"/>
                <c:pt idx="0">
                  <c:v>Fyrir innleiðingu SMT</c:v>
                </c:pt>
                <c:pt idx="1">
                  <c:v>Eftir 6 mánuði</c:v>
                </c:pt>
                <c:pt idx="2">
                  <c:v>Eftir 1 ár</c:v>
                </c:pt>
                <c:pt idx="3">
                  <c:v>Eftir 2 ár</c:v>
                </c:pt>
                <c:pt idx="4">
                  <c:v>Eftirf 3 ár</c:v>
                </c:pt>
                <c:pt idx="5">
                  <c:v>Eftir 4 ár</c:v>
                </c:pt>
                <c:pt idx="6">
                  <c:v>Eftir 5 ár</c:v>
                </c:pt>
                <c:pt idx="7">
                  <c:v>Eftir 6 ár</c:v>
                </c:pt>
                <c:pt idx="8">
                  <c:v>Eftir 7 ár</c:v>
                </c:pt>
                <c:pt idx="9">
                  <c:v>Eftir 8 ár</c:v>
                </c:pt>
                <c:pt idx="10">
                  <c:v>Eftir 9 ár</c:v>
                </c:pt>
                <c:pt idx="11">
                  <c:v>Eftir 10 ár</c:v>
                </c:pt>
              </c:strCache>
            </c:strRef>
          </c:cat>
          <c:val>
            <c:numRef>
              <c:f>'[úrvinnsla ára.xlsx]Sheet1'!$B$14:$M$14</c:f>
              <c:numCache>
                <c:formatCode>General</c:formatCode>
                <c:ptCount val="12"/>
                <c:pt idx="0">
                  <c:v>53</c:v>
                </c:pt>
                <c:pt idx="1">
                  <c:v>70.5</c:v>
                </c:pt>
                <c:pt idx="2">
                  <c:v>88.2</c:v>
                </c:pt>
                <c:pt idx="3">
                  <c:v>87.6</c:v>
                </c:pt>
                <c:pt idx="4">
                  <c:v>91.8</c:v>
                </c:pt>
                <c:pt idx="5">
                  <c:v>90.7</c:v>
                </c:pt>
                <c:pt idx="6">
                  <c:v>92.4</c:v>
                </c:pt>
                <c:pt idx="7">
                  <c:v>97</c:v>
                </c:pt>
                <c:pt idx="8">
                  <c:v>96.2</c:v>
                </c:pt>
                <c:pt idx="9">
                  <c:v>100</c:v>
                </c:pt>
                <c:pt idx="10">
                  <c:v>98</c:v>
                </c:pt>
                <c:pt idx="1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A9-497E-B930-F721D4A3A44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60608480"/>
        <c:axId val="84627464"/>
      </c:barChart>
      <c:catAx>
        <c:axId val="26060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effectLst/>
                <a:latin typeface="+mn-lt"/>
                <a:ea typeface="+mn-ea"/>
                <a:cs typeface="+mn-cs"/>
              </a:defRPr>
            </a:pPr>
            <a:endParaRPr lang="is-IS"/>
          </a:p>
        </c:txPr>
        <c:crossAx val="84627464"/>
        <c:crosses val="autoZero"/>
        <c:auto val="1"/>
        <c:lblAlgn val="ctr"/>
        <c:lblOffset val="100"/>
        <c:noMultiLvlLbl val="0"/>
      </c:catAx>
      <c:valAx>
        <c:axId val="846274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60608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62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s-I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FBF40C-2930-4E82-A6C1-21449D6A33E3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809E-2770-44DA-95C0-DD5F35D54F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29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6A5A66-4CAD-43DC-9E78-559EEC1E2153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CB58A-D4F8-4EEC-843E-5BC923FF7E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4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A4717E-2228-4014-892E-37DB7B80FA46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2C1A87-E1C3-4D24-BC1D-66FCF71E85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5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0F519A-9F92-4A4E-8FCD-9059AA24C273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0E83B6-61BE-4F5E-BEF4-EE1EB622A8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02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8999D7-21C5-468E-B084-687621FFBA2E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5BADF0-79DF-42C6-B159-5BE04C2EDB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1749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C342C-80FE-4AB9-AF9D-BA2239A2B585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6CB7E-57A7-4130-A400-6582F0D8C9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6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062B6A-2F59-4744-B75E-CAA5BD351C0C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F092C-F76C-401B-A035-810C5A6E4E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76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803584-5E45-4302-A597-056DA8C6489E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FD713-4496-4605-8172-D6047D7628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27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87783C-3F2E-4757-BCED-70B19CE7079F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AD11A1-14E5-4747-A599-47FFAC1C6D0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0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97541728-25CD-46E8-9EE8-0654B9B2CA7C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F716212-490E-47B9-B7E7-D1855B6BF97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72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FADF8A-1CA7-40BB-8558-E7DC71FCDDA7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62A1FE-9575-45E6-B0AB-C100C93F3C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5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BFFB39-3280-41CF-987F-DC7E38383F75}" type="datetimeFigureOut">
              <a:rPr lang="en-US" smtClean="0"/>
              <a:pPr>
                <a:defRPr/>
              </a:pPr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E841D2-4B9A-4E8E-912E-6C4D2BCD58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435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85800" y="1125538"/>
            <a:ext cx="7772400" cy="1439862"/>
          </a:xfrm>
        </p:spPr>
        <p:txBody>
          <a:bodyPr>
            <a:normAutofit fontScale="90000"/>
          </a:bodyPr>
          <a:lstStyle/>
          <a:p>
            <a:r>
              <a:rPr lang="en-US" smtClean="0"/>
              <a:t>SET listar</a:t>
            </a:r>
            <a:r>
              <a:rPr lang="is-IS" smtClean="0"/>
              <a:t> í Síðuskóla </a:t>
            </a:r>
            <a:endParaRPr 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13315" name="Picture 2" descr="S:\Starfsfólk\LOGO_Síðu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2781300"/>
            <a:ext cx="52578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Content Placeholder 3" descr="PLITUR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3568" y="107070"/>
            <a:ext cx="7920880" cy="61486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s-IS" dirty="0" smtClean="0"/>
              <a:t>SET- </a:t>
            </a:r>
            <a:r>
              <a:rPr lang="is-IS" dirty="0"/>
              <a:t>listar</a:t>
            </a:r>
            <a:br>
              <a:rPr lang="is-IS" dirty="0"/>
            </a:br>
            <a:r>
              <a:rPr lang="is-IS" dirty="0" err="1"/>
              <a:t>School-wide</a:t>
            </a:r>
            <a:r>
              <a:rPr lang="is-IS" dirty="0"/>
              <a:t> </a:t>
            </a:r>
            <a:r>
              <a:rPr lang="is-IS" dirty="0" err="1" smtClean="0"/>
              <a:t>Evaluation</a:t>
            </a:r>
            <a:r>
              <a:rPr lang="is-IS" dirty="0" smtClean="0"/>
              <a:t> </a:t>
            </a:r>
            <a:r>
              <a:rPr lang="is-IS" dirty="0" err="1"/>
              <a:t>Tool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s-IS" dirty="0" smtClean="0"/>
              <a:t>Reglur um söfnun gagna eru eftirfarandi: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is-IS" dirty="0" smtClean="0"/>
              <a:t>Framkvæmt áður en innleiðing </a:t>
            </a:r>
            <a:r>
              <a:rPr lang="is-IS" dirty="0" err="1" smtClean="0"/>
              <a:t>SMT-skólafærni</a:t>
            </a:r>
            <a:r>
              <a:rPr lang="is-IS" dirty="0" smtClean="0"/>
              <a:t> hefst.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is-IS" dirty="0" smtClean="0"/>
              <a:t>Framkvæmt 6-12 vikum eftir að innleiðing SMT skólafærni hefst 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is-IS" dirty="0" smtClean="0"/>
              <a:t>Framkvæmt í nóvember á hverju ári</a:t>
            </a: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s-IS" sz="4000" dirty="0"/>
              <a:t>SET- listar</a:t>
            </a:r>
            <a:br>
              <a:rPr lang="is-IS" sz="4000" dirty="0"/>
            </a:br>
            <a:r>
              <a:rPr lang="is-IS" sz="4000" dirty="0" err="1"/>
              <a:t>School-wide</a:t>
            </a:r>
            <a:r>
              <a:rPr lang="is-IS" sz="4000" dirty="0"/>
              <a:t> </a:t>
            </a:r>
            <a:r>
              <a:rPr lang="is-IS" sz="4000" dirty="0" err="1"/>
              <a:t>Evaluation</a:t>
            </a:r>
            <a:r>
              <a:rPr lang="is-IS" sz="4000" dirty="0"/>
              <a:t> </a:t>
            </a:r>
            <a:r>
              <a:rPr lang="is-IS" sz="4000" dirty="0" err="1"/>
              <a:t>Tool</a:t>
            </a:r>
            <a:endParaRPr lang="is-IS" sz="4000" dirty="0"/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is-IS" smtClean="0"/>
              <a:t>Mælir hvernig verið er að vinna með neðsta lagið í SMT þríhyrningnum.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is-IS" smtClean="0"/>
              <a:t>Niðurstöðurnar notaðar til að endurskoða vinnuna, hvað þarf að bæta: t.d. ef nemendur þekkja ekki gildi skólans, starfsfólk hefur ekki kennt reglur, kennarar eru ekki sammála um hvað eru agavandamál og hvernig skuli vinna með þau ofl.</a:t>
            </a:r>
          </a:p>
          <a:p>
            <a:pPr>
              <a:lnSpc>
                <a:spcPct val="90000"/>
              </a:lnSpc>
            </a:pPr>
            <a:endParaRPr lang="is-IS" smtClean="0"/>
          </a:p>
          <a:p>
            <a:pPr>
              <a:lnSpc>
                <a:spcPct val="90000"/>
              </a:lnSpc>
            </a:pPr>
            <a:endParaRPr lang="is-I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is-IS" dirty="0" smtClean="0"/>
              <a:t>Samanburður milli ára</a:t>
            </a: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519447"/>
              </p:ext>
            </p:extLst>
          </p:nvPr>
        </p:nvGraphicFramePr>
        <p:xfrm>
          <a:off x="251517" y="1268760"/>
          <a:ext cx="8208915" cy="4600331"/>
        </p:xfrm>
        <a:graphic>
          <a:graphicData uri="http://schemas.openxmlformats.org/drawingml/2006/table">
            <a:tbl>
              <a:tblPr/>
              <a:tblGrid>
                <a:gridCol w="1824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3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8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72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72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72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72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72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885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7885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885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47267">
                  <a:extLst>
                    <a:ext uri="{9D8B030D-6E8A-4147-A177-3AD203B41FA5}">
                      <a16:colId xmlns:a16="http://schemas.microsoft.com/office/drawing/2014/main" val="636204370"/>
                    </a:ext>
                  </a:extLst>
                </a:gridCol>
              </a:tblGrid>
              <a:tr h="315066"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maí.07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feb.08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nóv.08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maí.09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nóv.10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nóv.11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nóv.12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nóv.13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nóv.14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jan.16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jan.17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des. 17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749">
                <a:tc>
                  <a:txBody>
                    <a:bodyPr/>
                    <a:lstStyle/>
                    <a:p>
                      <a:pPr algn="l" fontAlgn="ctr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Fyrir innleiðslu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6 mánuði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1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2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3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4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5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6 ár 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7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8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Eftir 9 ár</a:t>
                      </a: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Eftir 10 ár</a:t>
                      </a:r>
                      <a:endParaRPr lang="is-I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447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Skilgreiningar á hegðunarvæntingum/reglum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726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B. Reglur kenndar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726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C. Hvatningakerfi/laufblöð til nemenda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726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D. Viðbrögð við óæskilegri hegðun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62.5%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62.5%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447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E. Eftirlit með nemendum og ákvarðanir við hegðunarfrávikum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37.5%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87.5%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447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F. Stjórnun, SMT teymi, skólastjórnandi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87.5%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93.75%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726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G. Stuðningur sveitarfélags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126"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145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Meðaltal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70,50%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88,20%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87,6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91,80%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90,70%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92,40%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266027"/>
              </p:ext>
            </p:extLst>
          </p:nvPr>
        </p:nvGraphicFramePr>
        <p:xfrm>
          <a:off x="8460432" y="1268760"/>
          <a:ext cx="547267" cy="4600331"/>
        </p:xfrm>
        <a:graphic>
          <a:graphicData uri="http://schemas.openxmlformats.org/drawingml/2006/table">
            <a:tbl>
              <a:tblPr/>
              <a:tblGrid>
                <a:gridCol w="547267">
                  <a:extLst>
                    <a:ext uri="{9D8B030D-6E8A-4147-A177-3AD203B41FA5}">
                      <a16:colId xmlns:a16="http://schemas.microsoft.com/office/drawing/2014/main" val="1369234976"/>
                    </a:ext>
                  </a:extLst>
                </a:gridCol>
              </a:tblGrid>
              <a:tr h="315066"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des. </a:t>
                      </a:r>
                      <a:r>
                        <a:rPr lang="is-I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is-I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510522"/>
                  </a:ext>
                </a:extLst>
              </a:tr>
              <a:tr h="662749">
                <a:tc>
                  <a:txBody>
                    <a:bodyPr/>
                    <a:lstStyle/>
                    <a:p>
                      <a:pPr algn="ctr" fontAlgn="ctr"/>
                      <a:r>
                        <a:rPr lang="is-I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Eftir </a:t>
                      </a:r>
                      <a:r>
                        <a:rPr lang="is-I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</a:t>
                      </a:r>
                      <a:r>
                        <a:rPr lang="is-I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ár</a:t>
                      </a:r>
                      <a:endParaRPr lang="is-I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699670"/>
                  </a:ext>
                </a:extLst>
              </a:tr>
              <a:tr h="445447"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080255"/>
                  </a:ext>
                </a:extLst>
              </a:tr>
              <a:tr h="433726"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516607"/>
                  </a:ext>
                </a:extLst>
              </a:tr>
              <a:tr h="433726"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738179"/>
                  </a:ext>
                </a:extLst>
              </a:tr>
              <a:tr h="433726"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227278"/>
                  </a:ext>
                </a:extLst>
              </a:tr>
              <a:tr h="445447"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751537"/>
                  </a:ext>
                </a:extLst>
              </a:tr>
              <a:tr h="445447"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72842"/>
                  </a:ext>
                </a:extLst>
              </a:tr>
              <a:tr h="433726"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221099"/>
                  </a:ext>
                </a:extLst>
              </a:tr>
              <a:tr h="323126">
                <a:tc>
                  <a:txBody>
                    <a:bodyPr/>
                    <a:lstStyle/>
                    <a:p>
                      <a:pPr algn="ctr" fontAlgn="b"/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251749"/>
                  </a:ext>
                </a:extLst>
              </a:tr>
              <a:tr h="228145">
                <a:tc>
                  <a:txBody>
                    <a:bodyPr/>
                    <a:lstStyle/>
                    <a:p>
                      <a:pPr algn="ctr" fontAlgn="b"/>
                      <a:r>
                        <a:rPr lang="is-I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is-I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5" marR="7605" marT="76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9813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arammi 3"/>
          <p:cNvSpPr txBox="1"/>
          <p:nvPr/>
        </p:nvSpPr>
        <p:spPr>
          <a:xfrm>
            <a:off x="827584" y="548680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2000" b="1" dirty="0" smtClean="0"/>
              <a:t>Heildarniðurstöður SET kannana</a:t>
            </a:r>
            <a:endParaRPr lang="is-IS" sz="2000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7284691"/>
              </p:ext>
            </p:extLst>
          </p:nvPr>
        </p:nvGraphicFramePr>
        <p:xfrm>
          <a:off x="107504" y="1196752"/>
          <a:ext cx="892899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40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Heimsóknin </a:t>
            </a:r>
            <a:r>
              <a:rPr lang="is-IS" smtClean="0"/>
              <a:t>í desember </a:t>
            </a:r>
            <a:r>
              <a:rPr lang="is-IS" dirty="0" smtClean="0"/>
              <a:t>2017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dirty="0" smtClean="0"/>
              <a:t> Þessa þætti á að kanna að hausti á hverju skólaári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dirty="0" smtClean="0"/>
              <a:t> Viðmælendur á ólíkum aldri, ólík störf og bæði kyn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smtClean="0"/>
              <a:t> Heildarskor 100</a:t>
            </a:r>
            <a:r>
              <a:rPr lang="is-IS" sz="2400" dirty="0" smtClean="0"/>
              <a:t>%</a:t>
            </a:r>
            <a:endParaRPr lang="is-IS" sz="2400" dirty="0"/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smtClean="0">
                <a:sym typeface="Wingdings" panose="05000000000000000000" pitchFamily="2" charset="2"/>
              </a:rPr>
              <a:t> Við </a:t>
            </a:r>
            <a:r>
              <a:rPr lang="is-IS" sz="2400" dirty="0" smtClean="0">
                <a:sym typeface="Wingdings" panose="05000000000000000000" pitchFamily="2" charset="2"/>
              </a:rPr>
              <a:t>fengum hrós fyrir hvað reglur eru sýnilegar og settar upp á skemmtilegan hátt. 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dirty="0">
                <a:sym typeface="Wingdings" panose="05000000000000000000" pitchFamily="2" charset="2"/>
              </a:rPr>
              <a:t> </a:t>
            </a:r>
            <a:r>
              <a:rPr lang="is-IS" sz="2400" dirty="0" smtClean="0">
                <a:sym typeface="Wingdings" panose="05000000000000000000" pitchFamily="2" charset="2"/>
              </a:rPr>
              <a:t>Aðspurðir </a:t>
            </a:r>
            <a:r>
              <a:rPr lang="is-IS" sz="2400" smtClean="0">
                <a:sym typeface="Wingdings" panose="05000000000000000000" pitchFamily="2" charset="2"/>
              </a:rPr>
              <a:t>þekktu 9 af 10 starfsmönnum einkunnarorðin. Allir nemendur þekktu þau.</a:t>
            </a:r>
            <a:endParaRPr lang="is-IS" sz="2400" dirty="0" smtClean="0">
              <a:sym typeface="Wingdings" panose="05000000000000000000" pitchFamily="2" charset="2"/>
            </a:endParaRP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is-IS" sz="2400" smtClean="0">
                <a:sym typeface="Wingdings" panose="05000000000000000000" pitchFamily="2" charset="2"/>
              </a:rPr>
              <a:t> </a:t>
            </a:r>
            <a:r>
              <a:rPr lang="is-IS" sz="2400" dirty="0" smtClean="0">
                <a:sym typeface="Wingdings" panose="05000000000000000000" pitchFamily="2" charset="2"/>
              </a:rPr>
              <a:t>Allir starfsmenn þekkja til SMT stýrihóps</a:t>
            </a:r>
          </a:p>
        </p:txBody>
      </p:sp>
    </p:spTree>
    <p:extLst>
      <p:ext uri="{BB962C8B-B14F-4D97-AF65-F5344CB8AC3E}">
        <p14:creationId xmlns:p14="http://schemas.microsoft.com/office/powerpoint/2010/main" val="385747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557</TotalTime>
  <Words>503</Words>
  <Application>Microsoft Office PowerPoint</Application>
  <PresentationFormat>On-screen Show (4:3)</PresentationFormat>
  <Paragraphs>183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Retrospect</vt:lpstr>
      <vt:lpstr>SET listar í Síðuskóla </vt:lpstr>
      <vt:lpstr>PowerPoint Presentation</vt:lpstr>
      <vt:lpstr>SET- listar School-wide Evaluation Tool</vt:lpstr>
      <vt:lpstr>SET- listar School-wide Evaluation Tool</vt:lpstr>
      <vt:lpstr>Samanburður milli ára</vt:lpstr>
      <vt:lpstr>PowerPoint Presentation</vt:lpstr>
      <vt:lpstr>Heimsóknin í desember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 listakönnun í Síðuskóla haustið 2011</dc:title>
  <dc:creator>sigga</dc:creator>
  <cp:lastModifiedBy>Ólöf Inga Andrésdóttir</cp:lastModifiedBy>
  <cp:revision>54</cp:revision>
  <dcterms:created xsi:type="dcterms:W3CDTF">2012-02-01T20:27:17Z</dcterms:created>
  <dcterms:modified xsi:type="dcterms:W3CDTF">2019-01-02T10:35:52Z</dcterms:modified>
</cp:coreProperties>
</file>